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88" r:id="rId2"/>
    <p:sldId id="308" r:id="rId3"/>
    <p:sldId id="309" r:id="rId4"/>
    <p:sldId id="310" r:id="rId5"/>
    <p:sldId id="311" r:id="rId6"/>
    <p:sldId id="257" r:id="rId7"/>
    <p:sldId id="303" r:id="rId8"/>
    <p:sldId id="304" r:id="rId9"/>
    <p:sldId id="306" r:id="rId10"/>
    <p:sldId id="307" r:id="rId11"/>
  </p:sldIdLst>
  <p:sldSz cx="12192000" cy="6858000"/>
  <p:notesSz cx="6743700" cy="9875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59D"/>
    <a:srgbClr val="CDE5FE"/>
    <a:srgbClr val="0080D7"/>
    <a:srgbClr val="FF0066"/>
    <a:srgbClr val="FF5050"/>
    <a:srgbClr val="000000"/>
    <a:srgbClr val="4D4D4D"/>
    <a:srgbClr val="B92D14"/>
    <a:srgbClr val="35B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00" autoAdjust="0"/>
    <p:restoredTop sz="95596" autoAdjust="0"/>
  </p:normalViewPr>
  <p:slideViewPr>
    <p:cSldViewPr>
      <p:cViewPr varScale="1">
        <p:scale>
          <a:sx n="74" d="100"/>
          <a:sy n="74" d="100"/>
        </p:scale>
        <p:origin x="88" y="1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208D7073-898D-4BA7-AB54-309A22D551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937" tIns="47468" rIns="94937" bIns="4746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EFBA0E23-D932-483A-B70C-592F9FE28A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2588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937" tIns="47468" rIns="94937" bIns="474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93CFA144-F97D-4192-BDD3-D2920F54E18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2550" y="741363"/>
            <a:ext cx="657860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98A2C6E9-86B4-4108-9D7B-55B948228CA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91063"/>
            <a:ext cx="5394325" cy="4443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937" tIns="47468" rIns="94937" bIns="474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noProof="0"/>
              <a:t>Click to edit Master text styles</a:t>
            </a:r>
          </a:p>
          <a:p>
            <a:pPr lvl="1"/>
            <a:r>
              <a:rPr lang="en-US" altLang="ru-RU" noProof="0"/>
              <a:t>Second level</a:t>
            </a:r>
          </a:p>
          <a:p>
            <a:pPr lvl="2"/>
            <a:r>
              <a:rPr lang="en-US" altLang="ru-RU" noProof="0"/>
              <a:t>Third level</a:t>
            </a:r>
          </a:p>
          <a:p>
            <a:pPr lvl="3"/>
            <a:r>
              <a:rPr lang="en-US" altLang="ru-RU" noProof="0"/>
              <a:t>Fourth level</a:t>
            </a:r>
          </a:p>
          <a:p>
            <a:pPr lvl="4"/>
            <a:r>
              <a:rPr lang="en-US" altLang="ru-RU" noProof="0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D5C068AC-FB55-4642-A19A-3219D90A3B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22588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937" tIns="47468" rIns="94937" bIns="47468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9B40DBCF-998A-476F-8C5F-48B5E4584A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380538"/>
            <a:ext cx="2922588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937" tIns="47468" rIns="94937" bIns="474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A7243D6-301A-4644-AB11-5AA4A30C6BF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75837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69938" indent="-295275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85863" indent="-23653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60525" indent="-23653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135188" indent="-23653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92388" indent="-23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49588" indent="-23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506788" indent="-23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63988" indent="-23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2B1B085-FBCA-4449-AA20-FC011820BA84}" type="slidenum">
              <a:rPr lang="en-US" altLang="ru-RU" sz="1200"/>
              <a:pPr/>
              <a:t>2</a:t>
            </a:fld>
            <a:endParaRPr lang="en-US" altLang="ru-RU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69938" indent="-295275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85863" indent="-23653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60525" indent="-23653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135188" indent="-23653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92388" indent="-23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49588" indent="-23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506788" indent="-23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63988" indent="-23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024830B-DE55-4859-9587-A5719A6C4E3B}" type="slidenum">
              <a:rPr lang="en-US" altLang="ru-RU" sz="1200"/>
              <a:pPr/>
              <a:t>3</a:t>
            </a:fld>
            <a:endParaRPr lang="en-US" altLang="ru-RU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69938" indent="-295275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85863" indent="-23653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60525" indent="-23653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135188" indent="-23653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92388" indent="-23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49588" indent="-23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506788" indent="-23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63988" indent="-23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BF040AF-FB73-45C3-920C-22919426FDFF}" type="slidenum">
              <a:rPr lang="en-US" altLang="ru-RU" sz="1200"/>
              <a:pPr/>
              <a:t>4</a:t>
            </a:fld>
            <a:endParaRPr lang="en-US" altLang="ru-RU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69938" indent="-295275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85863" indent="-23653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60525" indent="-23653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135188" indent="-23653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92388" indent="-23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49588" indent="-23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506788" indent="-23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63988" indent="-23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2FDA7E4-5A95-4F92-93EA-2AB6671DE830}" type="slidenum">
              <a:rPr lang="en-US" altLang="ru-RU" sz="1200"/>
              <a:pPr/>
              <a:t>5</a:t>
            </a:fld>
            <a:endParaRPr lang="en-US" altLang="ru-RU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8580D4E0-77E5-4445-9F58-F73C323DC6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863" indent="-2365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0525" indent="-2365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188" indent="-2365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388" indent="-23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9588" indent="-23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6788" indent="-23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3988" indent="-23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961F68-0BD1-4183-A177-7388C2372D39}" type="slidenum">
              <a:rPr lang="en-US" altLang="ru-RU" sz="1200"/>
              <a:pPr/>
              <a:t>6</a:t>
            </a:fld>
            <a:endParaRPr lang="en-US" altLang="ru-RU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1AEA607B-8579-453E-BB96-93DEDFE199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89C1BE7B-BDE5-47DD-84FD-2BABD0DA30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74711CCB-38A5-4B89-BCDA-4DBF9F6286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863" indent="-2365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0525" indent="-2365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188" indent="-2365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388" indent="-23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9588" indent="-23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6788" indent="-23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3988" indent="-23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954A63-C578-4B74-A58E-1A86385E5317}" type="slidenum">
              <a:rPr lang="en-US" altLang="ru-RU" sz="1200"/>
              <a:pPr/>
              <a:t>7</a:t>
            </a:fld>
            <a:endParaRPr lang="en-US" altLang="ru-RU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B8403DF-F1E8-4086-8E4A-50FE27236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8C1E8CDD-D422-42BF-843C-5F0D0F94F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74711CCB-38A5-4B89-BCDA-4DBF9F6286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863" indent="-2365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0525" indent="-2365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188" indent="-2365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388" indent="-23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9588" indent="-23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6788" indent="-23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3988" indent="-23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954A63-C578-4B74-A58E-1A86385E5317}" type="slidenum">
              <a:rPr lang="en-US" altLang="ru-RU" sz="1200"/>
              <a:pPr/>
              <a:t>8</a:t>
            </a:fld>
            <a:endParaRPr lang="en-US" altLang="ru-RU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B8403DF-F1E8-4086-8E4A-50FE27236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8C1E8CDD-D422-42BF-843C-5F0D0F94F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1070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74711CCB-38A5-4B89-BCDA-4DBF9F6286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789" indent="-29713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334" indent="-23802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0986" indent="-23802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8640" indent="-23802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720" indent="-23802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800" indent="-23802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8881" indent="-23802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8961" indent="-23802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954A63-C578-4B74-A58E-1A86385E5317}" type="slidenum">
              <a:rPr lang="en-US" altLang="ru-RU" sz="1200"/>
              <a:pPr/>
              <a:t>9</a:t>
            </a:fld>
            <a:endParaRPr lang="en-US" altLang="ru-RU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B8403DF-F1E8-4086-8E4A-50FE27236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8C1E8CDD-D422-42BF-843C-5F0D0F94F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2853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74711CCB-38A5-4B89-BCDA-4DBF9F6286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789" indent="-29713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334" indent="-23802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0986" indent="-23802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8640" indent="-23802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720" indent="-23802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800" indent="-23802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8881" indent="-23802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8961" indent="-23802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954A63-C578-4B74-A58E-1A86385E5317}" type="slidenum">
              <a:rPr lang="en-US" altLang="ru-RU" sz="1200"/>
              <a:pPr/>
              <a:t>10</a:t>
            </a:fld>
            <a:endParaRPr lang="en-US" altLang="ru-RU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B8403DF-F1E8-4086-8E4A-50FE27236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8C1E8CDD-D422-42BF-843C-5F0D0F94F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8453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0D19AA2E-1CC0-4D98-9154-50E8E8976F2C}"/>
              </a:ext>
            </a:extLst>
          </p:cNvPr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A60BFAAB-8A53-4DE5-969F-B80534E4BF9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0988" y="5354638"/>
            <a:ext cx="11631612" cy="133032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4E64AC6B-6DC4-4FD3-8D46-019C17C256F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67312F79-6EC6-4B63-BDD5-9C779E9C94F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FB6F14E8-E194-4391-AEA4-A0F22770354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0E57B64E-874A-4218-9417-8BEB60CAD97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:a16="http://schemas.microsoft.com/office/drawing/2014/main" id="{110A4A6A-C3B6-4E64-A0F7-BE756D2DF9E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5AD19C1-6E23-47DC-964F-ACFD2549A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C7EA2-F778-4324-A1E6-5C09A437337C}" type="datetimeFigureOut">
              <a:rPr lang="ru-RU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6632A21-CCE8-4654-B8B4-5148CA421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7CED587-DD50-4C41-9DA1-AEEEF52C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DF96C-00DD-4F8F-BFDF-42333AA984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0209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E81C1-5477-4320-9443-5EE1EBFFB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CB458-F357-472F-914E-48A661CF74E7}" type="datetimeFigureOut">
              <a:rPr lang="ru-RU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DBAAB-3425-4AB3-8831-459609AD1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399B3-003F-4451-B587-62D9C92DD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00CD5-B407-43C9-93DB-443A792F07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044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1FAC2B32-DBE9-4319-A4D6-13C7FE534673}"/>
              </a:ext>
            </a:extLst>
          </p:cNvPr>
          <p:cNvSpPr/>
          <p:nvPr/>
        </p:nvSpPr>
        <p:spPr bwMode="hidden"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id="{D732EB1E-81B2-42D0-AAC6-FB9851CAFEA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0988" y="714375"/>
            <a:ext cx="11631612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0FDF82AF-6147-4ED7-87C3-970F3AE7057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1FCF05E1-0350-4B53-AEAB-088B73EE529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721B4E94-95DF-4459-9018-81223F59712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B1FB0BA6-DAF7-421D-9199-D11C151569A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19">
              <a:extLst>
                <a:ext uri="{FF2B5EF4-FFF2-40B4-BE49-F238E27FC236}">
                  <a16:creationId xmlns:a16="http://schemas.microsoft.com/office/drawing/2014/main" id="{22B6A075-B9E6-4488-8996-D461BB92562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1948B6E-1905-47C6-BEF6-028FB47E1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3DA15-F296-48B5-8429-5649EF10A356}" type="datetimeFigureOut">
              <a:rPr lang="ru-RU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8AA1AAA-D4FD-4655-99AA-D12CCEF37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147C021-AB56-44EF-A419-2A2864CDC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3617E-3ADA-4594-AF8C-750F4F623F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805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3F5BB-5B22-4416-A273-946269BBC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D439A-8BEC-4C76-99D0-4FDB3862DAE2}" type="datetimeFigureOut">
              <a:rPr lang="ru-RU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75448-0D32-4F30-B721-65AC52F77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05DAC-9AAD-406E-9C26-11CF479D0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F6658-F909-4644-B9D4-055F75525D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323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0CB96091-F0AD-42BB-BF71-84309E2B2F99}"/>
              </a:ext>
            </a:extLst>
          </p:cNvPr>
          <p:cNvSpPr/>
          <p:nvPr/>
        </p:nvSpPr>
        <p:spPr>
          <a:xfrm>
            <a:off x="304800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C6C647E7-1BFC-432D-A259-10FCA240A570}"/>
              </a:ext>
            </a:extLst>
          </p:cNvPr>
          <p:cNvSpPr>
            <a:spLocks/>
          </p:cNvSpPr>
          <p:nvPr/>
        </p:nvSpPr>
        <p:spPr bwMode="hidden">
          <a:xfrm>
            <a:off x="8062913" y="4203700"/>
            <a:ext cx="3835400" cy="714375"/>
          </a:xfrm>
          <a:custGeom>
            <a:avLst/>
            <a:gdLst>
              <a:gd name="T0" fmla="*/ 2147483646 w 2706"/>
              <a:gd name="T1" fmla="*/ 0 h 640"/>
              <a:gd name="T2" fmla="*/ 2147483646 w 2706"/>
              <a:gd name="T3" fmla="*/ 0 h 640"/>
              <a:gd name="T4" fmla="*/ 2147483646 w 2706"/>
              <a:gd name="T5" fmla="*/ 2147483646 h 640"/>
              <a:gd name="T6" fmla="*/ 2147483646 w 2706"/>
              <a:gd name="T7" fmla="*/ 2147483646 h 640"/>
              <a:gd name="T8" fmla="*/ 2147483646 w 2706"/>
              <a:gd name="T9" fmla="*/ 2147483646 h 640"/>
              <a:gd name="T10" fmla="*/ 2147483646 w 2706"/>
              <a:gd name="T11" fmla="*/ 2147483646 h 640"/>
              <a:gd name="T12" fmla="*/ 2147483646 w 2706"/>
              <a:gd name="T13" fmla="*/ 2147483646 h 640"/>
              <a:gd name="T14" fmla="*/ 2147483646 w 2706"/>
              <a:gd name="T15" fmla="*/ 2147483646 h 640"/>
              <a:gd name="T16" fmla="*/ 2147483646 w 2706"/>
              <a:gd name="T17" fmla="*/ 2147483646 h 640"/>
              <a:gd name="T18" fmla="*/ 2147483646 w 2706"/>
              <a:gd name="T19" fmla="*/ 2147483646 h 640"/>
              <a:gd name="T20" fmla="*/ 2147483646 w 2706"/>
              <a:gd name="T21" fmla="*/ 2147483646 h 640"/>
              <a:gd name="T22" fmla="*/ 2147483646 w 2706"/>
              <a:gd name="T23" fmla="*/ 2147483646 h 640"/>
              <a:gd name="T24" fmla="*/ 2147483646 w 2706"/>
              <a:gd name="T25" fmla="*/ 2147483646 h 640"/>
              <a:gd name="T26" fmla="*/ 2147483646 w 2706"/>
              <a:gd name="T27" fmla="*/ 2147483646 h 640"/>
              <a:gd name="T28" fmla="*/ 2147483646 w 2706"/>
              <a:gd name="T29" fmla="*/ 2147483646 h 640"/>
              <a:gd name="T30" fmla="*/ 2147483646 w 2706"/>
              <a:gd name="T31" fmla="*/ 2147483646 h 640"/>
              <a:gd name="T32" fmla="*/ 2147483646 w 2706"/>
              <a:gd name="T33" fmla="*/ 2147483646 h 640"/>
              <a:gd name="T34" fmla="*/ 2147483646 w 2706"/>
              <a:gd name="T35" fmla="*/ 2147483646 h 640"/>
              <a:gd name="T36" fmla="*/ 0 w 2706"/>
              <a:gd name="T37" fmla="*/ 2147483646 h 640"/>
              <a:gd name="T38" fmla="*/ 0 w 2706"/>
              <a:gd name="T39" fmla="*/ 2147483646 h 640"/>
              <a:gd name="T40" fmla="*/ 2147483646 w 2706"/>
              <a:gd name="T41" fmla="*/ 2147483646 h 640"/>
              <a:gd name="T42" fmla="*/ 2147483646 w 2706"/>
              <a:gd name="T43" fmla="*/ 2147483646 h 640"/>
              <a:gd name="T44" fmla="*/ 2147483646 w 2706"/>
              <a:gd name="T45" fmla="*/ 2147483646 h 640"/>
              <a:gd name="T46" fmla="*/ 2147483646 w 2706"/>
              <a:gd name="T47" fmla="*/ 2147483646 h 640"/>
              <a:gd name="T48" fmla="*/ 2147483646 w 2706"/>
              <a:gd name="T49" fmla="*/ 2147483646 h 640"/>
              <a:gd name="T50" fmla="*/ 2147483646 w 2706"/>
              <a:gd name="T51" fmla="*/ 2147483646 h 640"/>
              <a:gd name="T52" fmla="*/ 2147483646 w 2706"/>
              <a:gd name="T53" fmla="*/ 2147483646 h 640"/>
              <a:gd name="T54" fmla="*/ 2147483646 w 2706"/>
              <a:gd name="T55" fmla="*/ 2147483646 h 640"/>
              <a:gd name="T56" fmla="*/ 2147483646 w 2706"/>
              <a:gd name="T57" fmla="*/ 2147483646 h 640"/>
              <a:gd name="T58" fmla="*/ 2147483646 w 2706"/>
              <a:gd name="T59" fmla="*/ 2147483646 h 640"/>
              <a:gd name="T60" fmla="*/ 2147483646 w 2706"/>
              <a:gd name="T61" fmla="*/ 2147483646 h 640"/>
              <a:gd name="T62" fmla="*/ 2147483646 w 2706"/>
              <a:gd name="T63" fmla="*/ 2147483646 h 640"/>
              <a:gd name="T64" fmla="*/ 2147483646 w 2706"/>
              <a:gd name="T65" fmla="*/ 2147483646 h 640"/>
              <a:gd name="T66" fmla="*/ 2147483646 w 2706"/>
              <a:gd name="T67" fmla="*/ 2147483646 h 640"/>
              <a:gd name="T68" fmla="*/ 2147483646 w 2706"/>
              <a:gd name="T69" fmla="*/ 2147483646 h 640"/>
              <a:gd name="T70" fmla="*/ 2147483646 w 2706"/>
              <a:gd name="T71" fmla="*/ 2147483646 h 640"/>
              <a:gd name="T72" fmla="*/ 2147483646 w 2706"/>
              <a:gd name="T73" fmla="*/ 2147483646 h 640"/>
              <a:gd name="T74" fmla="*/ 2147483646 w 2706"/>
              <a:gd name="T75" fmla="*/ 2147483646 h 640"/>
              <a:gd name="T76" fmla="*/ 2147483646 w 2706"/>
              <a:gd name="T77" fmla="*/ 2147483646 h 640"/>
              <a:gd name="T78" fmla="*/ 2147483646 w 2706"/>
              <a:gd name="T79" fmla="*/ 2147483646 h 640"/>
              <a:gd name="T80" fmla="*/ 2147483646 w 2706"/>
              <a:gd name="T81" fmla="*/ 2147483646 h 640"/>
              <a:gd name="T82" fmla="*/ 2147483646 w 2706"/>
              <a:gd name="T83" fmla="*/ 2147483646 h 640"/>
              <a:gd name="T84" fmla="*/ 2147483646 w 2706"/>
              <a:gd name="T85" fmla="*/ 2147483646 h 640"/>
              <a:gd name="T86" fmla="*/ 2147483646 w 2706"/>
              <a:gd name="T87" fmla="*/ 2147483646 h 640"/>
              <a:gd name="T88" fmla="*/ 2147483646 w 2706"/>
              <a:gd name="T89" fmla="*/ 2147483646 h 640"/>
              <a:gd name="T90" fmla="*/ 2147483646 w 2706"/>
              <a:gd name="T91" fmla="*/ 2147483646 h 640"/>
              <a:gd name="T92" fmla="*/ 2147483646 w 2706"/>
              <a:gd name="T93" fmla="*/ 2147483646 h 640"/>
              <a:gd name="T94" fmla="*/ 2147483646 w 2706"/>
              <a:gd name="T95" fmla="*/ 2147483646 h 640"/>
              <a:gd name="T96" fmla="*/ 2147483646 w 2706"/>
              <a:gd name="T97" fmla="*/ 2147483646 h 640"/>
              <a:gd name="T98" fmla="*/ 2147483646 w 2706"/>
              <a:gd name="T99" fmla="*/ 2147483646 h 640"/>
              <a:gd name="T100" fmla="*/ 2147483646 w 2706"/>
              <a:gd name="T101" fmla="*/ 2147483646 h 640"/>
              <a:gd name="T102" fmla="*/ 2147483646 w 2706"/>
              <a:gd name="T103" fmla="*/ 2147483646 h 640"/>
              <a:gd name="T104" fmla="*/ 2147483646 w 2706"/>
              <a:gd name="T105" fmla="*/ 2147483646 h 640"/>
              <a:gd name="T106" fmla="*/ 2147483646 w 2706"/>
              <a:gd name="T107" fmla="*/ 0 h 640"/>
              <a:gd name="T108" fmla="*/ 2147483646 w 2706"/>
              <a:gd name="T109" fmla="*/ 0 h 640"/>
              <a:gd name="T110" fmla="*/ 2147483646 w 2706"/>
              <a:gd name="T111" fmla="*/ 0 h 640"/>
              <a:gd name="T112" fmla="*/ 214748364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978DC4AA-4496-4366-A3DB-9C7C21121B80}"/>
              </a:ext>
            </a:extLst>
          </p:cNvPr>
          <p:cNvSpPr>
            <a:spLocks/>
          </p:cNvSpPr>
          <p:nvPr/>
        </p:nvSpPr>
        <p:spPr bwMode="hidden">
          <a:xfrm>
            <a:off x="3492500" y="4075113"/>
            <a:ext cx="7392988" cy="850900"/>
          </a:xfrm>
          <a:custGeom>
            <a:avLst/>
            <a:gdLst>
              <a:gd name="T0" fmla="*/ 2147483646 w 5216"/>
              <a:gd name="T1" fmla="*/ 2147483646 h 762"/>
              <a:gd name="T2" fmla="*/ 2147483646 w 5216"/>
              <a:gd name="T3" fmla="*/ 2147483646 h 762"/>
              <a:gd name="T4" fmla="*/ 2147483646 w 5216"/>
              <a:gd name="T5" fmla="*/ 2147483646 h 762"/>
              <a:gd name="T6" fmla="*/ 2147483646 w 5216"/>
              <a:gd name="T7" fmla="*/ 2147483646 h 762"/>
              <a:gd name="T8" fmla="*/ 2147483646 w 5216"/>
              <a:gd name="T9" fmla="*/ 2147483646 h 762"/>
              <a:gd name="T10" fmla="*/ 2147483646 w 5216"/>
              <a:gd name="T11" fmla="*/ 2147483646 h 762"/>
              <a:gd name="T12" fmla="*/ 2147483646 w 5216"/>
              <a:gd name="T13" fmla="*/ 2147483646 h 762"/>
              <a:gd name="T14" fmla="*/ 2147483646 w 5216"/>
              <a:gd name="T15" fmla="*/ 2147483646 h 762"/>
              <a:gd name="T16" fmla="*/ 2147483646 w 5216"/>
              <a:gd name="T17" fmla="*/ 2147483646 h 762"/>
              <a:gd name="T18" fmla="*/ 2147483646 w 5216"/>
              <a:gd name="T19" fmla="*/ 2147483646 h 762"/>
              <a:gd name="T20" fmla="*/ 2147483646 w 5216"/>
              <a:gd name="T21" fmla="*/ 2147483646 h 762"/>
              <a:gd name="T22" fmla="*/ 2147483646 w 5216"/>
              <a:gd name="T23" fmla="*/ 2147483646 h 762"/>
              <a:gd name="T24" fmla="*/ 2147483646 w 5216"/>
              <a:gd name="T25" fmla="*/ 2147483646 h 762"/>
              <a:gd name="T26" fmla="*/ 2147483646 w 5216"/>
              <a:gd name="T27" fmla="*/ 0 h 762"/>
              <a:gd name="T28" fmla="*/ 2147483646 w 5216"/>
              <a:gd name="T29" fmla="*/ 2147483646 h 762"/>
              <a:gd name="T30" fmla="*/ 2147483646 w 5216"/>
              <a:gd name="T31" fmla="*/ 2147483646 h 762"/>
              <a:gd name="T32" fmla="*/ 0 w 5216"/>
              <a:gd name="T33" fmla="*/ 2147483646 h 762"/>
              <a:gd name="T34" fmla="*/ 2147483646 w 5216"/>
              <a:gd name="T35" fmla="*/ 2147483646 h 762"/>
              <a:gd name="T36" fmla="*/ 2147483646 w 5216"/>
              <a:gd name="T37" fmla="*/ 2147483646 h 762"/>
              <a:gd name="T38" fmla="*/ 2147483646 w 5216"/>
              <a:gd name="T39" fmla="*/ 2147483646 h 762"/>
              <a:gd name="T40" fmla="*/ 2147483646 w 5216"/>
              <a:gd name="T41" fmla="*/ 2147483646 h 762"/>
              <a:gd name="T42" fmla="*/ 2147483646 w 5216"/>
              <a:gd name="T43" fmla="*/ 2147483646 h 762"/>
              <a:gd name="T44" fmla="*/ 2147483646 w 5216"/>
              <a:gd name="T45" fmla="*/ 2147483646 h 762"/>
              <a:gd name="T46" fmla="*/ 2147483646 w 5216"/>
              <a:gd name="T47" fmla="*/ 2147483646 h 762"/>
              <a:gd name="T48" fmla="*/ 2147483646 w 5216"/>
              <a:gd name="T49" fmla="*/ 2147483646 h 762"/>
              <a:gd name="T50" fmla="*/ 2147483646 w 5216"/>
              <a:gd name="T51" fmla="*/ 2147483646 h 762"/>
              <a:gd name="T52" fmla="*/ 2147483646 w 5216"/>
              <a:gd name="T53" fmla="*/ 2147483646 h 762"/>
              <a:gd name="T54" fmla="*/ 2147483646 w 5216"/>
              <a:gd name="T55" fmla="*/ 2147483646 h 762"/>
              <a:gd name="T56" fmla="*/ 2147483646 w 5216"/>
              <a:gd name="T57" fmla="*/ 2147483646 h 762"/>
              <a:gd name="T58" fmla="*/ 2147483646 w 5216"/>
              <a:gd name="T59" fmla="*/ 2147483646 h 762"/>
              <a:gd name="T60" fmla="*/ 2147483646 w 5216"/>
              <a:gd name="T61" fmla="*/ 2147483646 h 762"/>
              <a:gd name="T62" fmla="*/ 2147483646 w 5216"/>
              <a:gd name="T63" fmla="*/ 2147483646 h 762"/>
              <a:gd name="T64" fmla="*/ 2147483646 w 5216"/>
              <a:gd name="T65" fmla="*/ 2147483646 h 762"/>
              <a:gd name="T66" fmla="*/ 2147483646 w 5216"/>
              <a:gd name="T67" fmla="*/ 2147483646 h 762"/>
              <a:gd name="T68" fmla="*/ 2147483646 w 5216"/>
              <a:gd name="T69" fmla="*/ 2147483646 h 762"/>
              <a:gd name="T70" fmla="*/ 2147483646 w 5216"/>
              <a:gd name="T71" fmla="*/ 2147483646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A2CF6D39-DCAF-4831-B5BC-DC49A49F8B3C}"/>
              </a:ext>
            </a:extLst>
          </p:cNvPr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>
              <a:gd name="T0" fmla="*/ 0 w 5144"/>
              <a:gd name="T1" fmla="*/ 2147483646 h 694"/>
              <a:gd name="T2" fmla="*/ 0 w 5144"/>
              <a:gd name="T3" fmla="*/ 2147483646 h 694"/>
              <a:gd name="T4" fmla="*/ 2147483646 w 5144"/>
              <a:gd name="T5" fmla="*/ 2147483646 h 694"/>
              <a:gd name="T6" fmla="*/ 2147483646 w 5144"/>
              <a:gd name="T7" fmla="*/ 2147483646 h 694"/>
              <a:gd name="T8" fmla="*/ 2147483646 w 5144"/>
              <a:gd name="T9" fmla="*/ 2147483646 h 694"/>
              <a:gd name="T10" fmla="*/ 2147483646 w 5144"/>
              <a:gd name="T11" fmla="*/ 2147483646 h 694"/>
              <a:gd name="T12" fmla="*/ 2147483646 w 5144"/>
              <a:gd name="T13" fmla="*/ 2147483646 h 694"/>
              <a:gd name="T14" fmla="*/ 2147483646 w 5144"/>
              <a:gd name="T15" fmla="*/ 2147483646 h 694"/>
              <a:gd name="T16" fmla="*/ 2147483646 w 5144"/>
              <a:gd name="T17" fmla="*/ 2147483646 h 694"/>
              <a:gd name="T18" fmla="*/ 2147483646 w 5144"/>
              <a:gd name="T19" fmla="*/ 2147483646 h 694"/>
              <a:gd name="T20" fmla="*/ 2147483646 w 5144"/>
              <a:gd name="T21" fmla="*/ 2147483646 h 694"/>
              <a:gd name="T22" fmla="*/ 2147483646 w 5144"/>
              <a:gd name="T23" fmla="*/ 2147483646 h 694"/>
              <a:gd name="T24" fmla="*/ 2147483646 w 5144"/>
              <a:gd name="T25" fmla="*/ 0 h 694"/>
              <a:gd name="T26" fmla="*/ 2147483646 w 5144"/>
              <a:gd name="T27" fmla="*/ 2147483646 h 694"/>
              <a:gd name="T28" fmla="*/ 2147483646 w 5144"/>
              <a:gd name="T29" fmla="*/ 2147483646 h 694"/>
              <a:gd name="T30" fmla="*/ 2147483646 w 5144"/>
              <a:gd name="T31" fmla="*/ 2147483646 h 694"/>
              <a:gd name="T32" fmla="*/ 2147483646 w 5144"/>
              <a:gd name="T33" fmla="*/ 2147483646 h 694"/>
              <a:gd name="T34" fmla="*/ 2147483646 w 5144"/>
              <a:gd name="T35" fmla="*/ 2147483646 h 694"/>
              <a:gd name="T36" fmla="*/ 2147483646 w 5144"/>
              <a:gd name="T37" fmla="*/ 2147483646 h 694"/>
              <a:gd name="T38" fmla="*/ 2147483646 w 5144"/>
              <a:gd name="T39" fmla="*/ 2147483646 h 694"/>
              <a:gd name="T40" fmla="*/ 2147483646 w 5144"/>
              <a:gd name="T41" fmla="*/ 2147483646 h 694"/>
              <a:gd name="T42" fmla="*/ 2147483646 w 5144"/>
              <a:gd name="T43" fmla="*/ 2147483646 h 694"/>
              <a:gd name="T44" fmla="*/ 2147483646 w 5144"/>
              <a:gd name="T45" fmla="*/ 2147483646 h 694"/>
              <a:gd name="T46" fmla="*/ 2147483646 w 5144"/>
              <a:gd name="T47" fmla="*/ 2147483646 h 694"/>
              <a:gd name="T48" fmla="*/ 2147483646 w 5144"/>
              <a:gd name="T49" fmla="*/ 2147483646 h 694"/>
              <a:gd name="T50" fmla="*/ 2147483646 w 5144"/>
              <a:gd name="T51" fmla="*/ 2147483646 h 694"/>
              <a:gd name="T52" fmla="*/ 2147483646 w 5144"/>
              <a:gd name="T53" fmla="*/ 2147483646 h 694"/>
              <a:gd name="T54" fmla="*/ 2147483646 w 5144"/>
              <a:gd name="T55" fmla="*/ 2147483646 h 694"/>
              <a:gd name="T56" fmla="*/ 2147483646 w 5144"/>
              <a:gd name="T57" fmla="*/ 2147483646 h 694"/>
              <a:gd name="T58" fmla="*/ 2147483646 w 5144"/>
              <a:gd name="T59" fmla="*/ 2147483646 h 694"/>
              <a:gd name="T60" fmla="*/ 2147483646 w 5144"/>
              <a:gd name="T61" fmla="*/ 2147483646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CB38F349-0C0E-4460-96A1-02B1F0EF6533}"/>
              </a:ext>
            </a:extLst>
          </p:cNvPr>
          <p:cNvSpPr>
            <a:spLocks/>
          </p:cNvSpPr>
          <p:nvPr/>
        </p:nvSpPr>
        <p:spPr bwMode="hidden">
          <a:xfrm>
            <a:off x="7480300" y="4073525"/>
            <a:ext cx="4408488" cy="652463"/>
          </a:xfrm>
          <a:custGeom>
            <a:avLst/>
            <a:gdLst>
              <a:gd name="T0" fmla="*/ 0 w 3112"/>
              <a:gd name="T1" fmla="*/ 2147483646 h 584"/>
              <a:gd name="T2" fmla="*/ 0 w 3112"/>
              <a:gd name="T3" fmla="*/ 2147483646 h 584"/>
              <a:gd name="T4" fmla="*/ 2147483646 w 3112"/>
              <a:gd name="T5" fmla="*/ 2147483646 h 584"/>
              <a:gd name="T6" fmla="*/ 2147483646 w 3112"/>
              <a:gd name="T7" fmla="*/ 2147483646 h 584"/>
              <a:gd name="T8" fmla="*/ 2147483646 w 3112"/>
              <a:gd name="T9" fmla="*/ 2147483646 h 584"/>
              <a:gd name="T10" fmla="*/ 2147483646 w 3112"/>
              <a:gd name="T11" fmla="*/ 2147483646 h 584"/>
              <a:gd name="T12" fmla="*/ 2147483646 w 3112"/>
              <a:gd name="T13" fmla="*/ 2147483646 h 584"/>
              <a:gd name="T14" fmla="*/ 2147483646 w 3112"/>
              <a:gd name="T15" fmla="*/ 2147483646 h 584"/>
              <a:gd name="T16" fmla="*/ 2147483646 w 3112"/>
              <a:gd name="T17" fmla="*/ 2147483646 h 584"/>
              <a:gd name="T18" fmla="*/ 2147483646 w 3112"/>
              <a:gd name="T19" fmla="*/ 2147483646 h 584"/>
              <a:gd name="T20" fmla="*/ 2147483646 w 3112"/>
              <a:gd name="T21" fmla="*/ 2147483646 h 584"/>
              <a:gd name="T22" fmla="*/ 2147483646 w 3112"/>
              <a:gd name="T23" fmla="*/ 2147483646 h 584"/>
              <a:gd name="T24" fmla="*/ 2147483646 w 3112"/>
              <a:gd name="T25" fmla="*/ 2147483646 h 584"/>
              <a:gd name="T26" fmla="*/ 2147483646 w 3112"/>
              <a:gd name="T27" fmla="*/ 2147483646 h 584"/>
              <a:gd name="T28" fmla="*/ 2147483646 w 3112"/>
              <a:gd name="T29" fmla="*/ 2147483646 h 584"/>
              <a:gd name="T30" fmla="*/ 2147483646 w 3112"/>
              <a:gd name="T31" fmla="*/ 2147483646 h 584"/>
              <a:gd name="T32" fmla="*/ 2147483646 w 3112"/>
              <a:gd name="T33" fmla="*/ 2147483646 h 584"/>
              <a:gd name="T34" fmla="*/ 2147483646 w 3112"/>
              <a:gd name="T35" fmla="*/ 2147483646 h 584"/>
              <a:gd name="T36" fmla="*/ 2147483646 w 3112"/>
              <a:gd name="T37" fmla="*/ 2147483646 h 584"/>
              <a:gd name="T38" fmla="*/ 2147483646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 useBgFill="1">
        <p:nvSpPr>
          <p:cNvPr id="9" name="Freeform 10">
            <a:extLst>
              <a:ext uri="{FF2B5EF4-FFF2-40B4-BE49-F238E27FC236}">
                <a16:creationId xmlns:a16="http://schemas.microsoft.com/office/drawing/2014/main" id="{A4B33B1F-D0A8-417A-9324-FADB0895172D}"/>
              </a:ext>
            </a:extLst>
          </p:cNvPr>
          <p:cNvSpPr>
            <a:spLocks/>
          </p:cNvSpPr>
          <p:nvPr/>
        </p:nvSpPr>
        <p:spPr bwMode="hidden">
          <a:xfrm>
            <a:off x="280988" y="4059238"/>
            <a:ext cx="11631612" cy="1328737"/>
          </a:xfrm>
          <a:custGeom>
            <a:avLst/>
            <a:gdLst>
              <a:gd name="T0" fmla="*/ 2147483646 w 8196"/>
              <a:gd name="T1" fmla="*/ 2147483646 h 1192"/>
              <a:gd name="T2" fmla="*/ 2147483646 w 8196"/>
              <a:gd name="T3" fmla="*/ 2147483646 h 1192"/>
              <a:gd name="T4" fmla="*/ 2147483646 w 8196"/>
              <a:gd name="T5" fmla="*/ 2147483646 h 1192"/>
              <a:gd name="T6" fmla="*/ 2147483646 w 8196"/>
              <a:gd name="T7" fmla="*/ 2147483646 h 1192"/>
              <a:gd name="T8" fmla="*/ 2147483646 w 8196"/>
              <a:gd name="T9" fmla="*/ 2147483646 h 1192"/>
              <a:gd name="T10" fmla="*/ 2147483646 w 8196"/>
              <a:gd name="T11" fmla="*/ 2147483646 h 1192"/>
              <a:gd name="T12" fmla="*/ 2147483646 w 8196"/>
              <a:gd name="T13" fmla="*/ 2147483646 h 1192"/>
              <a:gd name="T14" fmla="*/ 2147483646 w 8196"/>
              <a:gd name="T15" fmla="*/ 2147483646 h 1192"/>
              <a:gd name="T16" fmla="*/ 2147483646 w 8196"/>
              <a:gd name="T17" fmla="*/ 2147483646 h 1192"/>
              <a:gd name="T18" fmla="*/ 2147483646 w 8196"/>
              <a:gd name="T19" fmla="*/ 2147483646 h 1192"/>
              <a:gd name="T20" fmla="*/ 2147483646 w 8196"/>
              <a:gd name="T21" fmla="*/ 2147483646 h 1192"/>
              <a:gd name="T22" fmla="*/ 2147483646 w 8196"/>
              <a:gd name="T23" fmla="*/ 2147483646 h 1192"/>
              <a:gd name="T24" fmla="*/ 2147483646 w 8196"/>
              <a:gd name="T25" fmla="*/ 2147483646 h 1192"/>
              <a:gd name="T26" fmla="*/ 2147483646 w 8196"/>
              <a:gd name="T27" fmla="*/ 2147483646 h 1192"/>
              <a:gd name="T28" fmla="*/ 2147483646 w 8196"/>
              <a:gd name="T29" fmla="*/ 2147483646 h 1192"/>
              <a:gd name="T30" fmla="*/ 2147483646 w 8196"/>
              <a:gd name="T31" fmla="*/ 2147483646 h 1192"/>
              <a:gd name="T32" fmla="*/ 2147483646 w 8196"/>
              <a:gd name="T33" fmla="*/ 2147483646 h 1192"/>
              <a:gd name="T34" fmla="*/ 2147483646 w 8196"/>
              <a:gd name="T35" fmla="*/ 2147483646 h 1192"/>
              <a:gd name="T36" fmla="*/ 2147483646 w 8196"/>
              <a:gd name="T37" fmla="*/ 2147483646 h 1192"/>
              <a:gd name="T38" fmla="*/ 2147483646 w 8196"/>
              <a:gd name="T39" fmla="*/ 2147483646 h 1192"/>
              <a:gd name="T40" fmla="*/ 2147483646 w 8196"/>
              <a:gd name="T41" fmla="*/ 2147483646 h 1192"/>
              <a:gd name="T42" fmla="*/ 2147483646 w 8196"/>
              <a:gd name="T43" fmla="*/ 2147483646 h 1192"/>
              <a:gd name="T44" fmla="*/ 2147483646 w 8196"/>
              <a:gd name="T45" fmla="*/ 0 h 1192"/>
              <a:gd name="T46" fmla="*/ 2147483646 w 8196"/>
              <a:gd name="T47" fmla="*/ 2147483646 h 1192"/>
              <a:gd name="T48" fmla="*/ 2147483646 w 8196"/>
              <a:gd name="T49" fmla="*/ 2147483646 h 1192"/>
              <a:gd name="T50" fmla="*/ 2147483646 w 8196"/>
              <a:gd name="T51" fmla="*/ 2147483646 h 1192"/>
              <a:gd name="T52" fmla="*/ 2147483646 w 8196"/>
              <a:gd name="T53" fmla="*/ 2147483646 h 1192"/>
              <a:gd name="T54" fmla="*/ 2147483646 w 8196"/>
              <a:gd name="T55" fmla="*/ 2147483646 h 1192"/>
              <a:gd name="T56" fmla="*/ 2147483646 w 8196"/>
              <a:gd name="T57" fmla="*/ 2147483646 h 1192"/>
              <a:gd name="T58" fmla="*/ 2147483646 w 8196"/>
              <a:gd name="T59" fmla="*/ 2147483646 h 1192"/>
              <a:gd name="T60" fmla="*/ 2147483646 w 8196"/>
              <a:gd name="T61" fmla="*/ 2147483646 h 1192"/>
              <a:gd name="T62" fmla="*/ 0 w 8196"/>
              <a:gd name="T63" fmla="*/ 2147483646 h 1192"/>
              <a:gd name="T64" fmla="*/ 2147483646 w 8196"/>
              <a:gd name="T65" fmla="*/ 2147483646 h 1192"/>
              <a:gd name="T66" fmla="*/ 2147483646 w 8196"/>
              <a:gd name="T67" fmla="*/ 2147483646 h 1192"/>
              <a:gd name="T68" fmla="*/ 2147483646 w 8196"/>
              <a:gd name="T69" fmla="*/ 2147483646 h 1192"/>
              <a:gd name="T70" fmla="*/ 2147483646 w 8196"/>
              <a:gd name="T71" fmla="*/ 214748364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0487CD5-CAF8-4DA8-8E65-7C767ED44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3EEDE-CC62-4439-93B2-235697A36FA3}" type="datetimeFigureOut">
              <a:rPr lang="ru-RU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35FABB4-2CF9-4EAD-9CB6-821A052EC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AAD5510-A030-41F9-8B32-7A411D86F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19BA1-BB8F-48F6-9193-4B9C30DD74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155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8B2173-A201-491F-8F69-188C24395BE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D0436-6465-4BF8-8977-4F40FE2A14C0}" type="datetimeFigureOut">
              <a:rPr lang="ru-RU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DF05BA-38FE-42F9-86B0-1E8434A0E5E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AFF45A-A5AE-481E-9343-BE8B7D94FF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D4EED2A-6CA1-4647-A85D-FC51392261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61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CF94FCE-687E-4A24-B88C-367959B3E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5810E-3AF8-4F99-81B1-AB5DD6B7A443}" type="datetimeFigureOut">
              <a:rPr lang="ru-RU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1DABABC-A5BB-4EA7-8AE5-D1B12424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DC9D91-8E1C-4880-BF00-F9EE4C5B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6E53A-F841-4FF2-9DE8-695E0AC067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024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0485807-4B7C-4ABB-892F-2774501BE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01DB4-B0FB-4842-B221-AE873BAEC141}" type="datetimeFigureOut">
              <a:rPr lang="ru-RU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B0E2630-90C1-438D-B6E8-D7FCEA0D5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3FB4C06-E5CE-4D29-9343-006CFB4F2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DE75B-766D-4D99-A641-B04D62A125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915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A00FB1FD-F116-41E7-9A57-891FAC6674F4}"/>
              </a:ext>
            </a:extLst>
          </p:cNvPr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BCD77232-1A51-467B-8BB9-86C1FF910DC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0988" y="714375"/>
            <a:ext cx="11631612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2C020B44-9DC3-435E-AA20-2C830D87E4F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06C90D85-F25A-49FF-A0A0-D318D4B51F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53F0F76B-42CB-4ACB-A45B-F70AB60F0B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C51AC5C0-7F39-4199-A7A4-A21670C070F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8" name="Freeform 10">
              <a:extLst>
                <a:ext uri="{FF2B5EF4-FFF2-40B4-BE49-F238E27FC236}">
                  <a16:creationId xmlns:a16="http://schemas.microsoft.com/office/drawing/2014/main" id="{8B6C5F7C-2E7B-42EC-B338-1EE6C079192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90301E9-3D87-42DE-81C9-03CA0D304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3B454-AACD-4BA6-AF06-3CFCB144F846}" type="datetimeFigureOut">
              <a:rPr lang="ru-RU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FF8676FA-E7B2-420E-A382-9F4653343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D9ED4583-D2B9-4ACF-B5CD-8B58B037D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1C455-74E2-4268-97CC-6D9572492F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324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1529C941-EF2F-44B8-A3FB-643C363F1F65}"/>
              </a:ext>
            </a:extLst>
          </p:cNvPr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9D9C0237-7481-4FB6-8536-F96D1A159A9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0988" y="714375"/>
            <a:ext cx="11631612" cy="1331913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49A81E11-6C61-46BB-A9AC-945C82FE5E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2BCB1431-314D-4C8C-877E-14EF9010F6A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8D59917D-81E2-493F-BBBA-FEEA6A47792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36A2348B-23F5-4C9D-8533-17C1648C3E8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28">
              <a:extLst>
                <a:ext uri="{FF2B5EF4-FFF2-40B4-BE49-F238E27FC236}">
                  <a16:creationId xmlns:a16="http://schemas.microsoft.com/office/drawing/2014/main" id="{5D99B4CA-17DA-4387-B6A4-C32621E8BDB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B3C0F7E5-29F6-4931-9C38-FA294D1D4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15A4A-1FF5-4BF2-8C75-70A1B97C7390}" type="datetimeFigureOut">
              <a:rPr lang="ru-RU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44721F45-362F-4FAD-AC28-B57E6EEF3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0DBB8CC-16FA-4A42-8B7D-21180E00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60A68-622D-4036-8CD3-BE4EA4FA84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1825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B7AB063E-61D5-402D-9579-258F42CF629C}"/>
              </a:ext>
            </a:extLst>
          </p:cNvPr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1DDABC55-1E39-49A7-AEEE-EC98689E776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0988" y="5354638"/>
            <a:ext cx="11631612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2FEABCA9-1A4E-40A2-AA1F-B60D6CA5E56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10099910-82C2-4079-969D-8616BE398FF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ADE3F2DA-182E-4ECE-BACE-3ED2DAB59E8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CA520C7D-CC18-429C-A5BE-117BA43D08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10">
              <a:extLst>
                <a:ext uri="{FF2B5EF4-FFF2-40B4-BE49-F238E27FC236}">
                  <a16:creationId xmlns:a16="http://schemas.microsoft.com/office/drawing/2014/main" id="{16C168EE-4EA0-4C26-B5E8-7DB493DFF59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27ECF890-C145-4D25-9545-AA1834A36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BE06B-236D-4EA2-BD06-768F5266F3FA}" type="datetimeFigureOut">
              <a:rPr lang="ru-RU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C6DA813D-591C-40CA-ACAE-159E7CA43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6DDC2F98-9828-4E9E-A7B4-926AA4559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023B5-66BA-491C-90FB-DD86B0A9E8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510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64630E4-7E78-41D7-87D5-E646677BF4FE}"/>
              </a:ext>
            </a:extLst>
          </p:cNvPr>
          <p:cNvSpPr/>
          <p:nvPr/>
        </p:nvSpPr>
        <p:spPr>
          <a:xfrm>
            <a:off x="304800" y="228600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>
            <a:extLst>
              <a:ext uri="{FF2B5EF4-FFF2-40B4-BE49-F238E27FC236}">
                <a16:creationId xmlns:a16="http://schemas.microsoft.com/office/drawing/2014/main" id="{7040505D-477B-4F84-9476-1BACFD77AE3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0988" y="1679575"/>
            <a:ext cx="11631612" cy="1330325"/>
            <a:chOff x="-3905251" y="4294188"/>
            <a:chExt cx="13027839" cy="1892300"/>
          </a:xfrm>
        </p:grpSpPr>
        <p:sp>
          <p:nvSpPr>
            <p:cNvPr id="1033" name="Freeform 14">
              <a:extLst>
                <a:ext uri="{FF2B5EF4-FFF2-40B4-BE49-F238E27FC236}">
                  <a16:creationId xmlns:a16="http://schemas.microsoft.com/office/drawing/2014/main" id="{4CCCCF9E-CB4A-4005-94EB-E795F106094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8">
              <a:extLst>
                <a:ext uri="{FF2B5EF4-FFF2-40B4-BE49-F238E27FC236}">
                  <a16:creationId xmlns:a16="http://schemas.microsoft.com/office/drawing/2014/main" id="{B5390F57-8349-44FC-83CE-957804AE524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2">
              <a:extLst>
                <a:ext uri="{FF2B5EF4-FFF2-40B4-BE49-F238E27FC236}">
                  <a16:creationId xmlns:a16="http://schemas.microsoft.com/office/drawing/2014/main" id="{EACDABF9-62C6-4297-901E-D8CCBF60804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6">
              <a:extLst>
                <a:ext uri="{FF2B5EF4-FFF2-40B4-BE49-F238E27FC236}">
                  <a16:creationId xmlns:a16="http://schemas.microsoft.com/office/drawing/2014/main" id="{C21A2676-A6C7-444B-99A5-3EB5E4DF9D3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37" name="Freeform 10">
              <a:extLst>
                <a:ext uri="{FF2B5EF4-FFF2-40B4-BE49-F238E27FC236}">
                  <a16:creationId xmlns:a16="http://schemas.microsoft.com/office/drawing/2014/main" id="{7208B5A1-0927-48E6-B205-BDA5BB0EBD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BCD24318-3827-487B-A825-7E4B95F781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338138"/>
            <a:ext cx="109728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C573B-177A-4C1F-9E10-8091A8F13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E1468055-2291-4807-BDD2-18C7BCC1359C}" type="datetimeFigureOut">
              <a:rPr lang="ru-RU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4B66A-CB4E-4FE8-AD96-1C7EE390D7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763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1689B-A92B-4013-B39B-34DF6CC10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2CF1803-A9E1-4DC3-B74C-50C96CED59A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2" name="Text Placeholder 2">
            <a:extLst>
              <a:ext uri="{FF2B5EF4-FFF2-40B4-BE49-F238E27FC236}">
                <a16:creationId xmlns:a16="http://schemas.microsoft.com/office/drawing/2014/main" id="{377FA1BE-80A6-479E-8487-12F27D2357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62050" y="2674938"/>
            <a:ext cx="987901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0" r:id="rId2"/>
    <p:sldLayoutId id="2147483866" r:id="rId3"/>
    <p:sldLayoutId id="2147483861" r:id="rId4"/>
    <p:sldLayoutId id="2147483862" r:id="rId5"/>
    <p:sldLayoutId id="2147483863" r:id="rId6"/>
    <p:sldLayoutId id="2147483867" r:id="rId7"/>
    <p:sldLayoutId id="2147483868" r:id="rId8"/>
    <p:sldLayoutId id="2147483869" r:id="rId9"/>
    <p:sldLayoutId id="2147483864" r:id="rId10"/>
    <p:sldLayoutId id="21474838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8">
            <a:extLst>
              <a:ext uri="{FF2B5EF4-FFF2-40B4-BE49-F238E27FC236}">
                <a16:creationId xmlns:a16="http://schemas.microsoft.com/office/drawing/2014/main" id="{6641C9CB-3C63-4EAE-BE2F-5327B37C9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88" r="407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A5E3BF6-0819-49E3-BE40-565FAF5498E5}"/>
              </a:ext>
            </a:extLst>
          </p:cNvPr>
          <p:cNvSpPr/>
          <p:nvPr/>
        </p:nvSpPr>
        <p:spPr>
          <a:xfrm>
            <a:off x="533400" y="1143000"/>
            <a:ext cx="8686800" cy="533400"/>
          </a:xfrm>
          <a:prstGeom prst="rect">
            <a:avLst/>
          </a:prstGeom>
          <a:solidFill>
            <a:srgbClr val="357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5F97D3-2FBA-4EF7-A90C-69E2932E9C9D}"/>
              </a:ext>
            </a:extLst>
          </p:cNvPr>
          <p:cNvSpPr/>
          <p:nvPr/>
        </p:nvSpPr>
        <p:spPr>
          <a:xfrm>
            <a:off x="533400" y="1752600"/>
            <a:ext cx="9601200" cy="533400"/>
          </a:xfrm>
          <a:prstGeom prst="rect">
            <a:avLst/>
          </a:prstGeom>
          <a:solidFill>
            <a:srgbClr val="357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21" name="Рисунок 3">
            <a:extLst>
              <a:ext uri="{FF2B5EF4-FFF2-40B4-BE49-F238E27FC236}">
                <a16:creationId xmlns:a16="http://schemas.microsoft.com/office/drawing/2014/main" id="{89989788-74F3-4BCF-BFCB-5D127E1B5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1" t="35580"/>
          <a:stretch>
            <a:fillRect/>
          </a:stretch>
        </p:blipFill>
        <p:spPr bwMode="auto">
          <a:xfrm>
            <a:off x="7010400" y="2924010"/>
            <a:ext cx="5734050" cy="395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5C89E88-6F9C-4487-8DC7-D3BCE451D7CE}"/>
              </a:ext>
            </a:extLst>
          </p:cNvPr>
          <p:cNvSpPr/>
          <p:nvPr/>
        </p:nvSpPr>
        <p:spPr>
          <a:xfrm>
            <a:off x="533400" y="2362200"/>
            <a:ext cx="8077200" cy="533400"/>
          </a:xfrm>
          <a:prstGeom prst="rect">
            <a:avLst/>
          </a:prstGeom>
          <a:solidFill>
            <a:srgbClr val="357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08E5C93C-3098-47E3-BA4E-B16B80DD8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12192000" cy="23083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dirty="0">
                <a:solidFill>
                  <a:srgbClr val="35759D"/>
                </a:solidFill>
                <a:latin typeface="PT Sans" panose="020B0503020203020204" pitchFamily="34" charset="-52"/>
              </a:rPr>
              <a:t>ОБУЗ «Станция скорой медицинской помощи» г. Иваново и «Доктор рядом» </a:t>
            </a:r>
          </a:p>
          <a:p>
            <a:pPr>
              <a:defRPr/>
            </a:pPr>
            <a:r>
              <a:rPr lang="ru-RU" altLang="ru-RU" sz="4000" b="1" dirty="0">
                <a:solidFill>
                  <a:schemeClr val="bg1"/>
                </a:solidFill>
                <a:latin typeface="PT Sans" panose="020B0503020203020204" pitchFamily="34" charset="-52"/>
              </a:rPr>
              <a:t>ИСПОЛЬЗОВАНИЕ ДИСТАНЦИОННОГО</a:t>
            </a:r>
          </a:p>
          <a:p>
            <a:pPr>
              <a:defRPr/>
            </a:pPr>
            <a:r>
              <a:rPr lang="ru-RU" altLang="ru-RU" sz="4000" b="1" dirty="0">
                <a:solidFill>
                  <a:schemeClr val="bg1"/>
                </a:solidFill>
                <a:latin typeface="PT Sans" panose="020B0503020203020204" pitchFamily="34" charset="-52"/>
              </a:rPr>
              <a:t>КОНСУЛЬТИРОВАНИЯ В РАБОТЕ СТАНЦИИ</a:t>
            </a:r>
          </a:p>
          <a:p>
            <a:pPr>
              <a:defRPr/>
            </a:pPr>
            <a:r>
              <a:rPr lang="ru-RU" altLang="ru-RU" sz="4000" b="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</a:rPr>
              <a:t>СКОРОЙ МЕДИЦИНСКОЙ ПОМОЩИ</a:t>
            </a:r>
          </a:p>
        </p:txBody>
      </p:sp>
      <p:pic>
        <p:nvPicPr>
          <p:cNvPr id="1026" name="Picture 2" descr="C:\Users\Admin\Pictures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16"/>
            <a:ext cx="12192000" cy="685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>
            <a:extLst>
              <a:ext uri="{FF2B5EF4-FFF2-40B4-BE49-F238E27FC236}">
                <a16:creationId xmlns:a16="http://schemas.microsoft.com/office/drawing/2014/main" id="{DAFAACB5-654E-4716-9DE0-64813A1AE6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" t="6303" r="6300" b="2037"/>
          <a:stretch>
            <a:fillRect/>
          </a:stretch>
        </p:blipFill>
        <p:spPr>
          <a:xfrm>
            <a:off x="-5542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381000" y="388924"/>
            <a:ext cx="11582400" cy="449276"/>
          </a:xfrm>
          <a:prstGeom prst="rect">
            <a:avLst/>
          </a:prstGeom>
          <a:solidFill>
            <a:srgbClr val="35759D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90" b="1" dirty="0">
                <a:latin typeface="PT Sans"/>
              </a:rPr>
              <a:t>По итогам дистанционного консультирования возможны следующие решения и алгоритмы действий: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57700" y="1227124"/>
            <a:ext cx="3429000" cy="3497276"/>
          </a:xfrm>
          <a:prstGeom prst="rect">
            <a:avLst/>
          </a:prstGeom>
          <a:solidFill>
            <a:srgbClr val="35759D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latin typeface="PT Sans"/>
                <a:ea typeface="Times New Roman" panose="02020603050405020304" pitchFamily="18" charset="0"/>
              </a:rPr>
              <a:t>Необходимость выезда бригады скорой помощи сохраняется</a:t>
            </a:r>
            <a:r>
              <a:rPr lang="ru-RU" sz="1600" dirty="0">
                <a:latin typeface="PT Sans"/>
                <a:ea typeface="Times New Roman" panose="02020603050405020304" pitchFamily="18" charset="0"/>
              </a:rPr>
              <a:t>, без изменения категории срочности,  информация врачом                             о проведенной консультации появляется у сотрудника эвакуационного отдела, вызов исключается                            из категории «отложенных»                    и на адрес пациента отправляется ближайшая освободившаяся бригада скорой помощи</a:t>
            </a:r>
            <a:endParaRPr lang="ru-RU" sz="1600" dirty="0">
              <a:latin typeface="PT San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1000" y="1227124"/>
            <a:ext cx="3429000" cy="3810000"/>
          </a:xfrm>
          <a:prstGeom prst="rect">
            <a:avLst/>
          </a:prstGeom>
          <a:solidFill>
            <a:srgbClr val="35759D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latin typeface="PT Sans"/>
                <a:ea typeface="Times New Roman" panose="02020603050405020304" pitchFamily="18" charset="0"/>
              </a:rPr>
              <a:t>Пациент в ходе беседы                       с врачом получает удовлетворяющие                              его разъяснения по поводу своего текущего состояния здоровья и </a:t>
            </a:r>
            <a:r>
              <a:rPr lang="ru-RU" sz="1600" b="1" dirty="0">
                <a:latin typeface="PT Sans"/>
                <a:ea typeface="Times New Roman" panose="02020603050405020304" pitchFamily="18" charset="0"/>
              </a:rPr>
              <a:t>принимает решение об отказе                             от вызова бригады скорой помощи</a:t>
            </a:r>
            <a:r>
              <a:rPr lang="ru-RU" sz="1600" dirty="0">
                <a:latin typeface="PT Sans"/>
                <a:ea typeface="Times New Roman" panose="02020603050405020304" pitchFamily="18" charset="0"/>
              </a:rPr>
              <a:t>, соответственно для информирования об этом решении врач переключает пациента на  оператора единой диспетчерской службы скорой медицинской помощи</a:t>
            </a:r>
            <a:endParaRPr lang="ru-RU" sz="1600" dirty="0">
              <a:latin typeface="PT San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34400" y="1227124"/>
            <a:ext cx="3276600" cy="3040076"/>
          </a:xfrm>
          <a:prstGeom prst="rect">
            <a:avLst/>
          </a:prstGeom>
          <a:solidFill>
            <a:srgbClr val="35759D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latin typeface="PT Sans"/>
                <a:ea typeface="Times New Roman" panose="02020603050405020304" pitchFamily="18" charset="0"/>
              </a:rPr>
              <a:t>Врач принимает решение о необходимости ускорения выезда                           к данному пациенту бригады скорой медицинской помощи</a:t>
            </a:r>
            <a:r>
              <a:rPr lang="ru-RU" sz="1600" dirty="0">
                <a:latin typeface="PT Sans"/>
                <a:ea typeface="Times New Roman" panose="02020603050405020304" pitchFamily="18" charset="0"/>
              </a:rPr>
              <a:t>, для чего самостоятельно связывается с оператором единой диспетчерской службы и сообщает                         о необходимости ускорения вызова</a:t>
            </a:r>
            <a:endParaRPr lang="ru-RU" sz="1600" dirty="0">
              <a:latin typeface="PT Sans"/>
            </a:endParaRPr>
          </a:p>
        </p:txBody>
      </p:sp>
      <p:cxnSp>
        <p:nvCxnSpPr>
          <p:cNvPr id="16" name="Прямая соединительная линия 15"/>
          <p:cNvCxnSpPr>
            <a:endCxn id="12" idx="0"/>
          </p:cNvCxnSpPr>
          <p:nvPr/>
        </p:nvCxnSpPr>
        <p:spPr>
          <a:xfrm>
            <a:off x="2095500" y="838200"/>
            <a:ext cx="0" cy="388924"/>
          </a:xfrm>
          <a:prstGeom prst="line">
            <a:avLst/>
          </a:prstGeom>
          <a:ln w="28575">
            <a:solidFill>
              <a:srgbClr val="3575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248400" y="838200"/>
            <a:ext cx="0" cy="388924"/>
          </a:xfrm>
          <a:prstGeom prst="line">
            <a:avLst/>
          </a:prstGeom>
          <a:ln w="28575">
            <a:solidFill>
              <a:srgbClr val="3575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0363200" y="838200"/>
            <a:ext cx="0" cy="388924"/>
          </a:xfrm>
          <a:prstGeom prst="line">
            <a:avLst/>
          </a:prstGeom>
          <a:ln w="28575">
            <a:solidFill>
              <a:srgbClr val="3575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8C4904-7ACF-4D48-88F1-ABEE75D83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4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>
            <a:extLst>
              <a:ext uri="{FF2B5EF4-FFF2-40B4-BE49-F238E27FC236}">
                <a16:creationId xmlns:a16="http://schemas.microsoft.com/office/drawing/2014/main" id="{DAFAACB5-654E-4716-9DE0-64813A1AE6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" t="6303" r="6300" b="2037"/>
          <a:stretch>
            <a:fillRect/>
          </a:stretch>
        </p:blipFill>
        <p:spPr>
          <a:xfrm>
            <a:off x="-5542" y="0"/>
            <a:ext cx="1219200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1462088" y="2317750"/>
            <a:ext cx="2424112" cy="533400"/>
          </a:xfrm>
          <a:prstGeom prst="rect">
            <a:avLst/>
          </a:prstGeom>
          <a:solidFill>
            <a:srgbClr val="357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4" name="TextBox 8"/>
          <p:cNvSpPr txBox="1">
            <a:spLocks noChangeArrowheads="1"/>
          </p:cNvSpPr>
          <p:nvPr/>
        </p:nvSpPr>
        <p:spPr bwMode="auto">
          <a:xfrm>
            <a:off x="1371600" y="2302214"/>
            <a:ext cx="9982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Цель проекта: </a:t>
            </a:r>
            <a:r>
              <a:rPr lang="ru-RU" altLang="ru-RU" sz="2800" dirty="0">
                <a:solidFill>
                  <a:srgbClr val="35759D"/>
                </a:solidFill>
                <a:latin typeface="Montserrat" panose="00000500000000000000" pitchFamily="2" charset="-52"/>
              </a:rPr>
              <a:t>уменьшение количества необоснованных вызовов скорой помощи на территории Ивановской области по средствам внедрения технологии телемедицины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ECE743-7FA8-4101-B3A3-9A5E809D8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97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>
            <a:extLst>
              <a:ext uri="{FF2B5EF4-FFF2-40B4-BE49-F238E27FC236}">
                <a16:creationId xmlns:a16="http://schemas.microsoft.com/office/drawing/2014/main" id="{DAFAACB5-654E-4716-9DE0-64813A1AE6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" t="6303" r="6300" b="2037"/>
          <a:stretch>
            <a:fillRect/>
          </a:stretch>
        </p:blipFill>
        <p:spPr>
          <a:xfrm>
            <a:off x="-5542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104900" y="1744663"/>
            <a:ext cx="7810500" cy="533400"/>
          </a:xfrm>
          <a:prstGeom prst="rect">
            <a:avLst/>
          </a:prstGeom>
          <a:solidFill>
            <a:srgbClr val="357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1076787" y="1828800"/>
            <a:ext cx="1020081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300" b="1" dirty="0">
                <a:solidFill>
                  <a:schemeClr val="bg1"/>
                </a:solidFill>
                <a:latin typeface="Montserrat" panose="00000500000000000000" pitchFamily="2" charset="-52"/>
              </a:rPr>
              <a:t>Преимущества использования телемедицины:</a:t>
            </a:r>
          </a:p>
          <a:p>
            <a:endParaRPr lang="ru-RU" altLang="ru-RU" sz="2600" dirty="0">
              <a:solidFill>
                <a:srgbClr val="35759D"/>
              </a:solidFill>
              <a:latin typeface="Montserrat" panose="00000500000000000000" pitchFamily="2" charset="-52"/>
            </a:endParaRPr>
          </a:p>
          <a:p>
            <a:pPr>
              <a:buFontTx/>
              <a:buChar char="-"/>
            </a:pPr>
            <a:r>
              <a:rPr lang="ru-RU" altLang="ru-RU" sz="2600" b="1" dirty="0">
                <a:solidFill>
                  <a:srgbClr val="35759D"/>
                </a:solidFill>
                <a:latin typeface="Montserrat" panose="00000500000000000000" pitchFamily="2" charset="-52"/>
              </a:rPr>
              <a:t>снижение количества неотложных выездов</a:t>
            </a:r>
          </a:p>
          <a:p>
            <a:pPr>
              <a:buFontTx/>
              <a:buChar char="-"/>
            </a:pPr>
            <a:r>
              <a:rPr lang="ru-RU" altLang="ru-RU" sz="2600" b="1" dirty="0">
                <a:solidFill>
                  <a:srgbClr val="35759D"/>
                </a:solidFill>
                <a:latin typeface="Montserrat" panose="00000500000000000000" pitchFamily="2" charset="-52"/>
              </a:rPr>
              <a:t>доступность и экономия времени для получения помощи пациентом</a:t>
            </a:r>
          </a:p>
          <a:p>
            <a:pPr>
              <a:buFontTx/>
              <a:buChar char="-"/>
            </a:pPr>
            <a:r>
              <a:rPr lang="ru-RU" altLang="ru-RU" sz="2600" b="1" dirty="0">
                <a:solidFill>
                  <a:srgbClr val="35759D"/>
                </a:solidFill>
                <a:latin typeface="Montserrat" panose="00000500000000000000" pitchFamily="2" charset="-52"/>
              </a:rPr>
              <a:t>сокращение времени ожидания приезда бригад на обоснованные вызовы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225B8D-FCC0-45D7-A699-7024043B8D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53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>
            <a:extLst>
              <a:ext uri="{FF2B5EF4-FFF2-40B4-BE49-F238E27FC236}">
                <a16:creationId xmlns:a16="http://schemas.microsoft.com/office/drawing/2014/main" id="{DAFAACB5-654E-4716-9DE0-64813A1AE6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" t="6303" r="6300" b="2037"/>
          <a:stretch>
            <a:fillRect/>
          </a:stretch>
        </p:blipFill>
        <p:spPr>
          <a:xfrm>
            <a:off x="-5542" y="0"/>
            <a:ext cx="12192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1066800" y="533400"/>
            <a:ext cx="4381500" cy="533400"/>
          </a:xfrm>
          <a:prstGeom prst="rect">
            <a:avLst/>
          </a:prstGeom>
          <a:solidFill>
            <a:srgbClr val="357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66800" y="1262062"/>
            <a:ext cx="1066800" cy="581025"/>
          </a:xfrm>
          <a:prstGeom prst="rect">
            <a:avLst/>
          </a:prstGeom>
          <a:solidFill>
            <a:srgbClr val="357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66800" y="2634342"/>
            <a:ext cx="762000" cy="581025"/>
          </a:xfrm>
          <a:prstGeom prst="rect">
            <a:avLst/>
          </a:prstGeom>
          <a:solidFill>
            <a:srgbClr val="357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66800" y="4343400"/>
            <a:ext cx="495300" cy="581025"/>
          </a:xfrm>
          <a:prstGeom prst="rect">
            <a:avLst/>
          </a:prstGeom>
          <a:solidFill>
            <a:srgbClr val="357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1066800" y="560773"/>
            <a:ext cx="109347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000" b="1" dirty="0">
                <a:solidFill>
                  <a:schemeClr val="bg1"/>
                </a:solidFill>
                <a:latin typeface="Montserrat" panose="00000500000000000000" pitchFamily="2" charset="-52"/>
              </a:rPr>
              <a:t>Количественные показатели:</a:t>
            </a:r>
            <a:endParaRPr lang="en-US" altLang="ru-RU" sz="2000" b="1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endParaRPr lang="en-US" altLang="ru-RU" b="1" dirty="0">
              <a:solidFill>
                <a:srgbClr val="35759D"/>
              </a:solidFill>
              <a:latin typeface="Montserrat" panose="00000500000000000000" pitchFamily="2" charset="-52"/>
            </a:endParaRPr>
          </a:p>
          <a:p>
            <a:r>
              <a:rPr lang="ru-RU" altLang="ru-RU" sz="4000" b="1" dirty="0">
                <a:solidFill>
                  <a:schemeClr val="bg1"/>
                </a:solidFill>
                <a:latin typeface="Montserrat" panose="00000500000000000000" pitchFamily="2" charset="-52"/>
              </a:rPr>
              <a:t>450</a:t>
            </a:r>
            <a:r>
              <a:rPr lang="ru-RU" altLang="ru-RU" b="1" dirty="0">
                <a:solidFill>
                  <a:srgbClr val="35759D"/>
                </a:solidFill>
                <a:latin typeface="Montserrat" panose="00000500000000000000" pitchFamily="2" charset="-52"/>
              </a:rPr>
              <a:t>  выездов</a:t>
            </a:r>
            <a:r>
              <a:rPr lang="ru-RU" altLang="ru-RU" dirty="0">
                <a:solidFill>
                  <a:srgbClr val="35759D"/>
                </a:solidFill>
                <a:latin typeface="Montserrat" panose="00000500000000000000" pitchFamily="2" charset="-52"/>
              </a:rPr>
              <a:t>–</a:t>
            </a:r>
            <a:r>
              <a:rPr lang="ru-RU" altLang="ru-RU" b="1" dirty="0">
                <a:solidFill>
                  <a:srgbClr val="35759D"/>
                </a:solidFill>
                <a:latin typeface="Montserrat" panose="00000500000000000000" pitchFamily="2" charset="-52"/>
              </a:rPr>
              <a:t> </a:t>
            </a:r>
            <a:r>
              <a:rPr lang="ru-RU" altLang="ru-RU" dirty="0">
                <a:solidFill>
                  <a:srgbClr val="35759D"/>
                </a:solidFill>
                <a:latin typeface="Montserrat" panose="00000500000000000000" pitchFamily="2" charset="-52"/>
              </a:rPr>
              <a:t>уменьшение необоснованных выездов </a:t>
            </a:r>
            <a:r>
              <a:rPr lang="ru-RU" altLang="ru-RU" dirty="0" err="1">
                <a:solidFill>
                  <a:srgbClr val="35759D"/>
                </a:solidFill>
                <a:latin typeface="Montserrat" panose="00000500000000000000" pitchFamily="2" charset="-52"/>
              </a:rPr>
              <a:t>ежемесячно,что</a:t>
            </a:r>
            <a:r>
              <a:rPr lang="ru-RU" altLang="ru-RU" dirty="0">
                <a:solidFill>
                  <a:srgbClr val="35759D"/>
                </a:solidFill>
                <a:latin typeface="Montserrat" panose="00000500000000000000" pitchFamily="2" charset="-52"/>
              </a:rPr>
              <a:t> экономически является целесообразным</a:t>
            </a:r>
            <a:endParaRPr lang="en-US" altLang="ru-RU" dirty="0">
              <a:solidFill>
                <a:srgbClr val="35759D"/>
              </a:solidFill>
              <a:latin typeface="Montserrat" panose="00000500000000000000" pitchFamily="2" charset="-52"/>
            </a:endParaRPr>
          </a:p>
          <a:p>
            <a:endParaRPr lang="ru-RU" altLang="ru-RU" dirty="0">
              <a:solidFill>
                <a:srgbClr val="35759D"/>
              </a:solidFill>
              <a:latin typeface="Montserrat" panose="00000500000000000000" pitchFamily="2" charset="-52"/>
            </a:endParaRPr>
          </a:p>
          <a:p>
            <a:r>
              <a:rPr lang="ru-RU" altLang="ru-RU" sz="4000" b="1" dirty="0">
                <a:solidFill>
                  <a:schemeClr val="bg1"/>
                </a:solidFill>
                <a:latin typeface="Montserrat" panose="00000500000000000000" pitchFamily="2" charset="-52"/>
              </a:rPr>
              <a:t>15</a:t>
            </a:r>
            <a:r>
              <a:rPr lang="ru-RU" alt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  </a:t>
            </a:r>
            <a:r>
              <a:rPr lang="ru-RU" altLang="ru-RU" b="1" dirty="0">
                <a:solidFill>
                  <a:srgbClr val="35759D"/>
                </a:solidFill>
                <a:latin typeface="Montserrat" panose="00000500000000000000" pitchFamily="2" charset="-52"/>
              </a:rPr>
              <a:t>выездов</a:t>
            </a:r>
            <a:r>
              <a:rPr lang="ru-RU" alt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ru-RU" altLang="ru-RU" dirty="0">
                <a:solidFill>
                  <a:srgbClr val="35759D"/>
                </a:solidFill>
                <a:latin typeface="Montserrat" panose="00000500000000000000" pitchFamily="2" charset="-52"/>
              </a:rPr>
              <a:t>– уменьшение необоснованных выездов ежедневно</a:t>
            </a:r>
          </a:p>
          <a:p>
            <a:r>
              <a:rPr lang="ru-RU" altLang="ru-RU" dirty="0">
                <a:solidFill>
                  <a:srgbClr val="35759D"/>
                </a:solidFill>
                <a:latin typeface="Montserrat" panose="00000500000000000000" pitchFamily="2" charset="-52"/>
              </a:rPr>
              <a:t>что способствует высвобождению 1 бригады</a:t>
            </a:r>
          </a:p>
          <a:p>
            <a:endParaRPr lang="ru-RU" altLang="ru-RU" dirty="0">
              <a:solidFill>
                <a:srgbClr val="35759D"/>
              </a:solidFill>
              <a:latin typeface="Montserrat" panose="00000500000000000000" pitchFamily="2" charset="-52"/>
            </a:endParaRPr>
          </a:p>
          <a:p>
            <a:endParaRPr lang="ru-RU" altLang="ru-RU" b="1" dirty="0">
              <a:solidFill>
                <a:srgbClr val="35759D"/>
              </a:solidFill>
              <a:latin typeface="Montserrat" panose="00000500000000000000" pitchFamily="2" charset="-52"/>
            </a:endParaRPr>
          </a:p>
          <a:p>
            <a:r>
              <a:rPr lang="ru-RU" altLang="ru-RU" sz="4000" b="1" dirty="0">
                <a:solidFill>
                  <a:schemeClr val="bg1"/>
                </a:solidFill>
                <a:latin typeface="Montserrat" panose="00000500000000000000" pitchFamily="2" charset="-52"/>
              </a:rPr>
              <a:t>3</a:t>
            </a:r>
            <a:r>
              <a:rPr lang="ru-RU" alt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  </a:t>
            </a:r>
            <a:r>
              <a:rPr lang="ru-RU" altLang="ru-RU" b="1" dirty="0">
                <a:solidFill>
                  <a:srgbClr val="35759D"/>
                </a:solidFill>
                <a:latin typeface="Montserrat" panose="00000500000000000000" pitchFamily="2" charset="-52"/>
              </a:rPr>
              <a:t> мин</a:t>
            </a:r>
            <a:r>
              <a:rPr lang="ru-RU" altLang="ru-RU" dirty="0">
                <a:solidFill>
                  <a:srgbClr val="35759D"/>
                </a:solidFill>
                <a:latin typeface="Montserrat" panose="00000500000000000000" pitchFamily="2" charset="-52"/>
              </a:rPr>
              <a:t>–</a:t>
            </a:r>
            <a:r>
              <a:rPr lang="ru-RU" altLang="ru-RU" b="1" dirty="0">
                <a:solidFill>
                  <a:srgbClr val="35759D"/>
                </a:solidFill>
                <a:latin typeface="Montserrat" panose="00000500000000000000" pitchFamily="2" charset="-52"/>
              </a:rPr>
              <a:t> </a:t>
            </a:r>
            <a:r>
              <a:rPr lang="ru-RU" altLang="ru-RU" dirty="0">
                <a:solidFill>
                  <a:srgbClr val="35759D"/>
                </a:solidFill>
                <a:latin typeface="Montserrat" panose="00000500000000000000" pitchFamily="2" charset="-52"/>
              </a:rPr>
              <a:t>сокращение времени </a:t>
            </a:r>
            <a:r>
              <a:rPr lang="ru-RU" altLang="ru-RU" dirty="0" err="1">
                <a:solidFill>
                  <a:srgbClr val="35759D"/>
                </a:solidFill>
                <a:latin typeface="Montserrat" panose="00000500000000000000" pitchFamily="2" charset="-52"/>
              </a:rPr>
              <a:t>доезда</a:t>
            </a:r>
            <a:r>
              <a:rPr lang="ru-RU" altLang="ru-RU" dirty="0">
                <a:solidFill>
                  <a:srgbClr val="35759D"/>
                </a:solidFill>
                <a:latin typeface="Montserrat" panose="00000500000000000000" pitchFamily="2" charset="-52"/>
              </a:rPr>
              <a:t> на вызовы</a:t>
            </a:r>
            <a:endParaRPr lang="en-US" altLang="ru-RU" dirty="0">
              <a:solidFill>
                <a:srgbClr val="35759D"/>
              </a:solidFill>
              <a:latin typeface="Montserrat" panose="00000500000000000000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90E1AE-6FF9-4388-92A0-169516E59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>
            <a:extLst>
              <a:ext uri="{FF2B5EF4-FFF2-40B4-BE49-F238E27FC236}">
                <a16:creationId xmlns:a16="http://schemas.microsoft.com/office/drawing/2014/main" id="{DAFAACB5-654E-4716-9DE0-64813A1AE6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" t="6303" r="6300" b="2037"/>
          <a:stretch>
            <a:fillRect/>
          </a:stretch>
        </p:blipFill>
        <p:spPr>
          <a:xfrm>
            <a:off x="-5542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104900" y="533400"/>
            <a:ext cx="4000500" cy="533400"/>
          </a:xfrm>
          <a:prstGeom prst="rect">
            <a:avLst/>
          </a:prstGeom>
          <a:solidFill>
            <a:srgbClr val="357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4" name="TextBox 8"/>
          <p:cNvSpPr txBox="1">
            <a:spLocks noChangeArrowheads="1"/>
          </p:cNvSpPr>
          <p:nvPr/>
        </p:nvSpPr>
        <p:spPr bwMode="auto">
          <a:xfrm>
            <a:off x="1089025" y="576263"/>
            <a:ext cx="10782300" cy="40941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300" b="1" dirty="0">
                <a:solidFill>
                  <a:schemeClr val="bg1"/>
                </a:solidFill>
                <a:latin typeface="PT Sans" panose="020B0503020203020204" pitchFamily="34" charset="-52"/>
              </a:rPr>
              <a:t>Качественные показатели:</a:t>
            </a:r>
          </a:p>
          <a:p>
            <a:pPr>
              <a:defRPr/>
            </a:pPr>
            <a:endParaRPr lang="ru-RU" sz="2600" b="1" dirty="0">
              <a:solidFill>
                <a:schemeClr val="bg1"/>
              </a:solidFill>
              <a:latin typeface="PT Sans" panose="020B0503020203020204" pitchFamily="34" charset="-52"/>
            </a:endParaRPr>
          </a:p>
          <a:p>
            <a:pPr marL="457200" indent="-457200">
              <a:buFontTx/>
              <a:buChar char="-"/>
              <a:defRPr/>
            </a:pPr>
            <a:r>
              <a:rPr lang="ru-RU" sz="2600" dirty="0">
                <a:solidFill>
                  <a:srgbClr val="35759D"/>
                </a:solidFill>
                <a:latin typeface="PT Sans" panose="020B0503020203020204" pitchFamily="34" charset="-52"/>
              </a:rPr>
              <a:t>сокращение нагрузки на старших врачей единой диспетчерской службы скорой помощи Ивановской области</a:t>
            </a:r>
          </a:p>
          <a:p>
            <a:pPr marL="457200" indent="-457200">
              <a:buFontTx/>
              <a:buChar char="-"/>
              <a:defRPr/>
            </a:pPr>
            <a:endParaRPr lang="ru-RU" sz="2600" dirty="0">
              <a:solidFill>
                <a:srgbClr val="35759D"/>
              </a:solidFill>
              <a:latin typeface="PT Sans" panose="020B0503020203020204" pitchFamily="34" charset="-52"/>
            </a:endParaRPr>
          </a:p>
          <a:p>
            <a:pPr marL="457200" indent="-457200">
              <a:buFontTx/>
              <a:buChar char="-"/>
              <a:defRPr/>
            </a:pPr>
            <a:r>
              <a:rPr lang="ru-RU" sz="2600" dirty="0">
                <a:solidFill>
                  <a:srgbClr val="35759D"/>
                </a:solidFill>
                <a:latin typeface="PT Sans" panose="020B0503020203020204" pitchFamily="34" charset="-52"/>
              </a:rPr>
              <a:t>уменьшение количества обращений населения связанных </a:t>
            </a:r>
          </a:p>
          <a:p>
            <a:pPr marL="457200" indent="-457200">
              <a:buFontTx/>
              <a:buChar char="-"/>
              <a:defRPr/>
            </a:pPr>
            <a:r>
              <a:rPr lang="ru-RU" sz="2600" dirty="0">
                <a:solidFill>
                  <a:srgbClr val="35759D"/>
                </a:solidFill>
                <a:latin typeface="PT Sans" panose="020B0503020203020204" pitchFamily="34" charset="-52"/>
              </a:rPr>
              <a:t>с долгим ожиданием скорой медицинской помощи</a:t>
            </a:r>
          </a:p>
          <a:p>
            <a:pPr marL="457200" indent="-457200">
              <a:buFontTx/>
              <a:buChar char="-"/>
              <a:defRPr/>
            </a:pPr>
            <a:endParaRPr lang="ru-RU" sz="2600" dirty="0">
              <a:solidFill>
                <a:srgbClr val="35759D"/>
              </a:solidFill>
              <a:latin typeface="PT Sans" panose="020B0503020203020204" pitchFamily="34" charset="-52"/>
            </a:endParaRPr>
          </a:p>
          <a:p>
            <a:pPr>
              <a:defRPr/>
            </a:pPr>
            <a:r>
              <a:rPr lang="ru-RU" sz="2600" dirty="0">
                <a:solidFill>
                  <a:srgbClr val="35759D"/>
                </a:solidFill>
                <a:latin typeface="PT Sans" panose="020B0503020203020204" pitchFamily="34" charset="-52"/>
              </a:rPr>
              <a:t>-    Своевременное получение пациентом консультативной помощи врача педиатра и врача терапевта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225380-2B0D-4508-8FC3-850A483D34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15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>
            <a:extLst>
              <a:ext uri="{FF2B5EF4-FFF2-40B4-BE49-F238E27FC236}">
                <a16:creationId xmlns:a16="http://schemas.microsoft.com/office/drawing/2014/main" id="{DAFAACB5-654E-4716-9DE0-64813A1AE6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" t="6303" r="6300" b="2037"/>
          <a:stretch>
            <a:fillRect/>
          </a:stretch>
        </p:blipFill>
        <p:spPr>
          <a:xfrm>
            <a:off x="-5542" y="0"/>
            <a:ext cx="12192000" cy="6858000"/>
          </a:xfrm>
        </p:spPr>
      </p:pic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6F3EB051-3736-49F8-A529-A59862D0A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836181"/>
              </p:ext>
            </p:extLst>
          </p:nvPr>
        </p:nvGraphicFramePr>
        <p:xfrm>
          <a:off x="304800" y="457201"/>
          <a:ext cx="11430000" cy="4476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0">
                  <a:extLst>
                    <a:ext uri="{9D8B030D-6E8A-4147-A177-3AD203B41FA5}">
                      <a16:colId xmlns:a16="http://schemas.microsoft.com/office/drawing/2014/main" val="130021237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353915973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238714510"/>
                    </a:ext>
                  </a:extLst>
                </a:gridCol>
              </a:tblGrid>
              <a:tr h="85743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PT Sans"/>
                        </a:rPr>
                        <a:t>Показатель</a:t>
                      </a:r>
                    </a:p>
                  </a:txBody>
                  <a:tcPr anchor="ctr">
                    <a:solidFill>
                      <a:srgbClr val="3575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PT Sans"/>
                        </a:rPr>
                        <a:t>Среднее за сутки (Ивановская область)</a:t>
                      </a:r>
                    </a:p>
                  </a:txBody>
                  <a:tcPr anchor="ctr">
                    <a:solidFill>
                      <a:srgbClr val="3575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PT Sans"/>
                        </a:rPr>
                        <a:t>Нарастающий итог (Ивановская область)</a:t>
                      </a:r>
                    </a:p>
                  </a:txBody>
                  <a:tcPr anchor="ctr">
                    <a:solidFill>
                      <a:srgbClr val="3575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140709"/>
                  </a:ext>
                </a:extLst>
              </a:tr>
              <a:tr h="699335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PT Sans"/>
                        </a:rPr>
                        <a:t>Количество неотложных вызовов</a:t>
                      </a:r>
                    </a:p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PT Sans"/>
                        </a:rPr>
                        <a:t>(кроме мед. эвакуаций)</a:t>
                      </a:r>
                    </a:p>
                  </a:txBody>
                  <a:tcPr>
                    <a:solidFill>
                      <a:srgbClr val="3575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latin typeface="PT Sans"/>
                        </a:rPr>
                        <a:t>293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PT Sans"/>
                        </a:rPr>
                        <a:t>15 028 </a:t>
                      </a:r>
                      <a:r>
                        <a:rPr lang="ru-RU" sz="2400" b="0" dirty="0">
                          <a:latin typeface="PT Sans"/>
                        </a:rPr>
                        <a:t>(100%)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9749726"/>
                  </a:ext>
                </a:extLst>
              </a:tr>
              <a:tr h="699335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PT Sans"/>
                        </a:rPr>
                        <a:t>Количество предложений перевести </a:t>
                      </a:r>
                    </a:p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PT Sans"/>
                        </a:rPr>
                        <a:t>на консультацию</a:t>
                      </a:r>
                    </a:p>
                  </a:txBody>
                  <a:tcPr>
                    <a:solidFill>
                      <a:srgbClr val="3575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PT Sans"/>
                        </a:rPr>
                        <a:t>162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PT Sans"/>
                        </a:rPr>
                        <a:t>13 716 </a:t>
                      </a:r>
                      <a:r>
                        <a:rPr lang="ru-RU" sz="2400" b="0" dirty="0">
                          <a:latin typeface="PT Sans"/>
                        </a:rPr>
                        <a:t>(91%)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0125945"/>
                  </a:ext>
                </a:extLst>
              </a:tr>
              <a:tr h="699335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PT Sans"/>
                        </a:rPr>
                        <a:t>Количество проконсультированных пациентов</a:t>
                      </a:r>
                    </a:p>
                  </a:txBody>
                  <a:tcPr>
                    <a:solidFill>
                      <a:srgbClr val="3575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PT Sans"/>
                        </a:rPr>
                        <a:t>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PT Sans"/>
                        </a:rPr>
                        <a:t>8 207 </a:t>
                      </a:r>
                      <a:r>
                        <a:rPr lang="ru-RU" sz="2400" b="0" dirty="0">
                          <a:latin typeface="PT Sans"/>
                        </a:rPr>
                        <a:t>(55%)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3823381"/>
                  </a:ext>
                </a:extLst>
              </a:tr>
              <a:tr h="7648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PT Sans"/>
                        </a:rPr>
                        <a:t>Количество отказов от вызова СМП после проведения консультации с Доктор Рядом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PT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575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PT Sans"/>
                        </a:rPr>
                        <a:t>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PT Sans"/>
                        </a:rPr>
                        <a:t>4 652 </a:t>
                      </a:r>
                      <a:r>
                        <a:rPr lang="ru-RU" sz="2400" b="0" dirty="0">
                          <a:latin typeface="PT Sans"/>
                        </a:rPr>
                        <a:t>(31%)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0356952"/>
                  </a:ext>
                </a:extLst>
              </a:tr>
              <a:tr h="699335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PT Sans"/>
                        </a:rPr>
                        <a:t>Количество ускорений после консультации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PT Sans"/>
                        </a:rPr>
                        <a:t> 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PT Sans"/>
                      </a:endParaRPr>
                    </a:p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PT Sans"/>
                        </a:rPr>
                        <a:t>с Доктор Рядом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PT Sans"/>
                      </a:endParaRPr>
                    </a:p>
                  </a:txBody>
                  <a:tcPr>
                    <a:solidFill>
                      <a:srgbClr val="3575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PT Sans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PT Sans"/>
                        </a:rPr>
                        <a:t>506 </a:t>
                      </a:r>
                      <a:r>
                        <a:rPr lang="ru-RU" sz="2400" b="0" dirty="0">
                          <a:latin typeface="PT Sans"/>
                        </a:rPr>
                        <a:t>(3%)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2284280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0CC250E-12FC-4932-BBD0-509B73D3940D}"/>
              </a:ext>
            </a:extLst>
          </p:cNvPr>
          <p:cNvSpPr/>
          <p:nvPr/>
        </p:nvSpPr>
        <p:spPr>
          <a:xfrm>
            <a:off x="152400" y="5208090"/>
            <a:ext cx="3990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PT Sans"/>
              </a:rPr>
              <a:t>* данные с 07.12.2021 – 21.03.2022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D922BC-69FD-49FD-A78B-9BC630B35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4">
            <a:extLst>
              <a:ext uri="{FF2B5EF4-FFF2-40B4-BE49-F238E27FC236}">
                <a16:creationId xmlns:a16="http://schemas.microsoft.com/office/drawing/2014/main" id="{DAFAACB5-654E-4716-9DE0-64813A1AE6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" t="6303" r="6300" b="2037"/>
          <a:stretch>
            <a:fillRect/>
          </a:stretch>
        </p:blipFill>
        <p:spPr>
          <a:xfrm>
            <a:off x="-5542" y="0"/>
            <a:ext cx="12192000" cy="6858000"/>
          </a:xfrm>
        </p:spPr>
      </p:pic>
      <p:sp>
        <p:nvSpPr>
          <p:cNvPr id="12292" name="TextBox 8">
            <a:extLst>
              <a:ext uri="{FF2B5EF4-FFF2-40B4-BE49-F238E27FC236}">
                <a16:creationId xmlns:a16="http://schemas.microsoft.com/office/drawing/2014/main" id="{617E508B-DBCD-4576-9313-7927CE3B6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41603"/>
            <a:ext cx="1828800" cy="492443"/>
          </a:xfrm>
          <a:prstGeom prst="rect">
            <a:avLst/>
          </a:prstGeom>
          <a:solidFill>
            <a:srgbClr val="35759D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600" b="1" dirty="0">
                <a:solidFill>
                  <a:schemeClr val="bg1"/>
                </a:solidFill>
                <a:latin typeface="PT Sans"/>
              </a:rPr>
              <a:t>Качество:</a:t>
            </a:r>
            <a:endParaRPr lang="en-US" altLang="ru-RU" sz="2600" b="1" dirty="0">
              <a:solidFill>
                <a:srgbClr val="35759D"/>
              </a:solidFill>
              <a:latin typeface="PT Sans"/>
            </a:endParaRPr>
          </a:p>
        </p:txBody>
      </p:sp>
      <p:graphicFrame>
        <p:nvGraphicFramePr>
          <p:cNvPr id="15" name="Таблица 4">
            <a:extLst>
              <a:ext uri="{FF2B5EF4-FFF2-40B4-BE49-F238E27FC236}">
                <a16:creationId xmlns:a16="http://schemas.microsoft.com/office/drawing/2014/main" id="{3DA37775-DD59-402D-B834-57EC1F862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091390"/>
              </p:ext>
            </p:extLst>
          </p:nvPr>
        </p:nvGraphicFramePr>
        <p:xfrm>
          <a:off x="152399" y="775647"/>
          <a:ext cx="5208203" cy="4508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828">
                  <a:extLst>
                    <a:ext uri="{9D8B030D-6E8A-4147-A177-3AD203B41FA5}">
                      <a16:colId xmlns:a16="http://schemas.microsoft.com/office/drawing/2014/main" val="1300212370"/>
                    </a:ext>
                  </a:extLst>
                </a:gridCol>
                <a:gridCol w="1025373">
                  <a:extLst>
                    <a:ext uri="{9D8B030D-6E8A-4147-A177-3AD203B41FA5}">
                      <a16:colId xmlns:a16="http://schemas.microsoft.com/office/drawing/2014/main" val="221858952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353915973"/>
                    </a:ext>
                  </a:extLst>
                </a:gridCol>
                <a:gridCol w="1017202">
                  <a:extLst>
                    <a:ext uri="{9D8B030D-6E8A-4147-A177-3AD203B41FA5}">
                      <a16:colId xmlns:a16="http://schemas.microsoft.com/office/drawing/2014/main" val="2414108131"/>
                    </a:ext>
                  </a:extLst>
                </a:gridCol>
              </a:tblGrid>
              <a:tr h="97069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PT Sans"/>
                        </a:rPr>
                        <a:t>Показатель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5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PT Sans"/>
                        </a:rPr>
                        <a:t>1.03.21-21.03.21</a:t>
                      </a:r>
                      <a:endParaRPr lang="ru-RU" sz="1400" dirty="0">
                        <a:solidFill>
                          <a:schemeClr val="bg1"/>
                        </a:solidFill>
                        <a:latin typeface="PT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5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PT Sans"/>
                        </a:rPr>
                        <a:t>1.03.22-21.03.22</a:t>
                      </a:r>
                      <a:endParaRPr lang="ru-RU" sz="1400" dirty="0">
                        <a:solidFill>
                          <a:schemeClr val="bg1"/>
                        </a:solidFill>
                        <a:latin typeface="PT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5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PT Sans"/>
                        </a:rPr>
                        <a:t>202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PT Sans"/>
                        </a:rPr>
                        <a:t>1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PT Sans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PT Sans"/>
                        </a:rPr>
                        <a:t>vs 2022</a:t>
                      </a:r>
                      <a:endParaRPr lang="ru-RU" sz="1400" dirty="0">
                        <a:solidFill>
                          <a:schemeClr val="bg1"/>
                        </a:solidFill>
                        <a:latin typeface="PT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5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241333"/>
                  </a:ext>
                </a:extLst>
              </a:tr>
              <a:tr h="79810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1"/>
                          </a:solidFill>
                          <a:latin typeface="PT Sans"/>
                        </a:rPr>
                        <a:t>Экстр., мин.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5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PT Sans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PT Sans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PT Sans"/>
                        </a:rPr>
                        <a:t>-31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T Sans"/>
                        </a:rPr>
                        <a:t>%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PT San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9749726"/>
                  </a:ext>
                </a:extLst>
              </a:tr>
              <a:tr h="79810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1"/>
                          </a:solidFill>
                          <a:latin typeface="PT Sans"/>
                        </a:rPr>
                        <a:t>Неотл., мин.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5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PT Sans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PT Sans"/>
                        </a:rPr>
                        <a:t>30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PT San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PT Sans"/>
                        </a:rPr>
                        <a:t>-48%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125945"/>
                  </a:ext>
                </a:extLst>
              </a:tr>
              <a:tr h="970693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1"/>
                          </a:solidFill>
                          <a:latin typeface="PT Sans"/>
                        </a:rPr>
                        <a:t>Ср. кол-во выз. в сутки, шт. </a:t>
                      </a:r>
                    </a:p>
                    <a:p>
                      <a:pPr algn="l"/>
                      <a:r>
                        <a:rPr lang="ru-RU" sz="1400" dirty="0">
                          <a:solidFill>
                            <a:schemeClr val="bg1"/>
                          </a:solidFill>
                          <a:latin typeface="PT Sans"/>
                        </a:rPr>
                        <a:t>(г. Иваново)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5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PT Sans"/>
                        </a:rPr>
                        <a:t>433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PT Sans"/>
                        </a:rPr>
                        <a:t>425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PT San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PT Sans"/>
                        </a:rPr>
                        <a:t>-2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T Sans"/>
                        </a:rPr>
                        <a:t>%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PT San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8801509"/>
                  </a:ext>
                </a:extLst>
              </a:tr>
              <a:tr h="9706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PT Sans"/>
                        </a:rPr>
                        <a:t>Ср. кол-во бриг. в сутки (без КТ), шт.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PT Sans"/>
                        </a:rPr>
                        <a:t>(г. Иваново)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5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PT Sans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PT Sans"/>
                        </a:rPr>
                        <a:t>3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T Sans"/>
                        </a:rPr>
                        <a:t>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PT San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PT Sans"/>
                        </a:rPr>
                        <a:t>+12%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4968067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DADAA22F-2C1B-4168-9E21-C66C68B71F8A}"/>
              </a:ext>
            </a:extLst>
          </p:cNvPr>
          <p:cNvSpPr txBox="1"/>
          <p:nvPr/>
        </p:nvSpPr>
        <p:spPr>
          <a:xfrm>
            <a:off x="5447520" y="1579837"/>
            <a:ext cx="6668279" cy="461665"/>
          </a:xfrm>
          <a:prstGeom prst="rect">
            <a:avLst/>
          </a:prstGeom>
          <a:solidFill>
            <a:srgbClr val="35759D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T Sans"/>
              </a:rPr>
              <a:t>(</a:t>
            </a:r>
            <a:r>
              <a:rPr lang="ru-RU" dirty="0">
                <a:solidFill>
                  <a:schemeClr val="bg1"/>
                </a:solidFill>
                <a:latin typeface="PT Sans"/>
              </a:rPr>
              <a:t>460,1</a:t>
            </a:r>
            <a:r>
              <a:rPr lang="ru-RU" sz="1600" dirty="0">
                <a:solidFill>
                  <a:schemeClr val="bg1"/>
                </a:solidFill>
                <a:latin typeface="PT Sans"/>
              </a:rPr>
              <a:t>₽</a:t>
            </a:r>
            <a:r>
              <a:rPr lang="en-US" sz="1600" dirty="0">
                <a:solidFill>
                  <a:schemeClr val="bg1"/>
                </a:solidFill>
                <a:latin typeface="PT Sans"/>
              </a:rPr>
              <a:t> </a:t>
            </a:r>
            <a:r>
              <a:rPr lang="en-US" dirty="0">
                <a:solidFill>
                  <a:schemeClr val="bg1"/>
                </a:solidFill>
                <a:latin typeface="PT Sans"/>
              </a:rPr>
              <a:t>- 250</a:t>
            </a:r>
            <a:r>
              <a:rPr lang="en-US" sz="1400" dirty="0">
                <a:solidFill>
                  <a:schemeClr val="bg1"/>
                </a:solidFill>
                <a:latin typeface="PT Sans"/>
              </a:rPr>
              <a:t>₽</a:t>
            </a:r>
            <a:r>
              <a:rPr lang="en-US" b="1" dirty="0">
                <a:solidFill>
                  <a:schemeClr val="bg1"/>
                </a:solidFill>
                <a:latin typeface="PT Sans"/>
              </a:rPr>
              <a:t>) </a:t>
            </a:r>
            <a:r>
              <a:rPr lang="ru-RU" b="1" dirty="0">
                <a:solidFill>
                  <a:schemeClr val="bg1"/>
                </a:solidFill>
                <a:latin typeface="PT Sans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PT Sans"/>
              </a:rPr>
              <a:t>х </a:t>
            </a:r>
            <a:r>
              <a:rPr lang="ru-RU" dirty="0">
                <a:solidFill>
                  <a:schemeClr val="bg1"/>
                </a:solidFill>
                <a:latin typeface="PT Sans"/>
              </a:rPr>
              <a:t>55 х 30 = </a:t>
            </a:r>
            <a:r>
              <a:rPr lang="ru-RU" b="1" dirty="0">
                <a:solidFill>
                  <a:schemeClr val="bg1"/>
                </a:solidFill>
                <a:latin typeface="PT Sans"/>
              </a:rPr>
              <a:t>346 665,00 </a:t>
            </a:r>
            <a:r>
              <a:rPr lang="ru-RU" sz="1400" dirty="0">
                <a:solidFill>
                  <a:schemeClr val="bg1"/>
                </a:solidFill>
                <a:latin typeface="PT Sans"/>
              </a:rPr>
              <a:t>₽/мес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5E55830-55FA-460C-8DE2-D0804D62EA0F}"/>
              </a:ext>
            </a:extLst>
          </p:cNvPr>
          <p:cNvSpPr/>
          <p:nvPr/>
        </p:nvSpPr>
        <p:spPr>
          <a:xfrm>
            <a:off x="5619526" y="2043228"/>
            <a:ext cx="1303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PT Sans"/>
              </a:rPr>
              <a:t>пер</a:t>
            </a:r>
            <a:r>
              <a:rPr lang="en-US" sz="1200" dirty="0">
                <a:latin typeface="PT Sans"/>
              </a:rPr>
              <a:t>.</a:t>
            </a:r>
            <a:r>
              <a:rPr lang="ru-RU" sz="1200" dirty="0">
                <a:latin typeface="PT Sans"/>
              </a:rPr>
              <a:t>расходы </a:t>
            </a:r>
            <a:endParaRPr lang="en-US" sz="1200" dirty="0">
              <a:latin typeface="PT Sans"/>
            </a:endParaRPr>
          </a:p>
          <a:p>
            <a:r>
              <a:rPr lang="ru-RU" sz="1200" dirty="0">
                <a:latin typeface="PT Sans"/>
              </a:rPr>
              <a:t>на 1 вызов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E3999F9-6DA5-49BD-95A0-2C49F0C73138}"/>
              </a:ext>
            </a:extLst>
          </p:cNvPr>
          <p:cNvSpPr/>
          <p:nvPr/>
        </p:nvSpPr>
        <p:spPr>
          <a:xfrm>
            <a:off x="6696156" y="2052124"/>
            <a:ext cx="9346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PT Sans"/>
              </a:rPr>
              <a:t>цена тмк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5F45C26-EE76-4D77-95ED-EA68DE6B6CDA}"/>
              </a:ext>
            </a:extLst>
          </p:cNvPr>
          <p:cNvSpPr/>
          <p:nvPr/>
        </p:nvSpPr>
        <p:spPr>
          <a:xfrm>
            <a:off x="8537845" y="2052124"/>
            <a:ext cx="5150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PT Sans"/>
              </a:rPr>
              <a:t>дни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CBDBFC0-02E7-41CE-A6EE-457B55ED6766}"/>
              </a:ext>
            </a:extLst>
          </p:cNvPr>
          <p:cNvSpPr/>
          <p:nvPr/>
        </p:nvSpPr>
        <p:spPr>
          <a:xfrm>
            <a:off x="7630855" y="2022116"/>
            <a:ext cx="9346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PT Sans"/>
              </a:rPr>
              <a:t>ср. кол-во </a:t>
            </a:r>
          </a:p>
          <a:p>
            <a:r>
              <a:rPr lang="ru-RU" sz="1200" dirty="0">
                <a:latin typeface="PT Sans"/>
              </a:rPr>
              <a:t>отмен. выз.</a:t>
            </a:r>
          </a:p>
          <a:p>
            <a:r>
              <a:rPr lang="ru-RU" sz="1200" dirty="0">
                <a:latin typeface="PT Sans"/>
              </a:rPr>
              <a:t>в сутки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61C81FF-68E9-4290-B939-3BFAE2B120D9}"/>
              </a:ext>
            </a:extLst>
          </p:cNvPr>
          <p:cNvSpPr/>
          <p:nvPr/>
        </p:nvSpPr>
        <p:spPr>
          <a:xfrm>
            <a:off x="5380577" y="1173961"/>
            <a:ext cx="6527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PT Sans"/>
              </a:rPr>
              <a:t>При использовании аутстаффинга ТМК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86F835AB-08E0-41E0-8E34-8865A34A1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30656"/>
            <a:ext cx="2209800" cy="492443"/>
          </a:xfrm>
          <a:prstGeom prst="rect">
            <a:avLst/>
          </a:prstGeom>
          <a:solidFill>
            <a:srgbClr val="35759D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600" b="1" dirty="0">
                <a:solidFill>
                  <a:schemeClr val="bg1"/>
                </a:solidFill>
                <a:latin typeface="PT Sans"/>
              </a:rPr>
              <a:t>Экономика:</a:t>
            </a:r>
            <a:endParaRPr lang="en-US" altLang="ru-RU" sz="2600" b="1" dirty="0">
              <a:solidFill>
                <a:srgbClr val="35759D"/>
              </a:solidFill>
              <a:latin typeface="PT San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8B50F8-2475-48FF-B161-6CD1078D5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4">
            <a:extLst>
              <a:ext uri="{FF2B5EF4-FFF2-40B4-BE49-F238E27FC236}">
                <a16:creationId xmlns:a16="http://schemas.microsoft.com/office/drawing/2014/main" id="{DAFAACB5-654E-4716-9DE0-64813A1AE6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" t="6303" r="6300" b="2037"/>
          <a:stretch>
            <a:fillRect/>
          </a:stretch>
        </p:blipFill>
        <p:spPr>
          <a:xfrm>
            <a:off x="-5542" y="0"/>
            <a:ext cx="12192000" cy="6858000"/>
          </a:xfrm>
        </p:spPr>
      </p:pic>
      <p:graphicFrame>
        <p:nvGraphicFramePr>
          <p:cNvPr id="15" name="Таблица 4">
            <a:extLst>
              <a:ext uri="{FF2B5EF4-FFF2-40B4-BE49-F238E27FC236}">
                <a16:creationId xmlns:a16="http://schemas.microsoft.com/office/drawing/2014/main" id="{3DA37775-DD59-402D-B834-57EC1F862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893383"/>
              </p:ext>
            </p:extLst>
          </p:nvPr>
        </p:nvGraphicFramePr>
        <p:xfrm>
          <a:off x="1447800" y="354771"/>
          <a:ext cx="9677400" cy="1889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279">
                  <a:extLst>
                    <a:ext uri="{9D8B030D-6E8A-4147-A177-3AD203B41FA5}">
                      <a16:colId xmlns:a16="http://schemas.microsoft.com/office/drawing/2014/main" val="1300212370"/>
                    </a:ext>
                  </a:extLst>
                </a:gridCol>
                <a:gridCol w="1610452">
                  <a:extLst>
                    <a:ext uri="{9D8B030D-6E8A-4147-A177-3AD203B41FA5}">
                      <a16:colId xmlns:a16="http://schemas.microsoft.com/office/drawing/2014/main" val="2218589521"/>
                    </a:ext>
                  </a:extLst>
                </a:gridCol>
                <a:gridCol w="1610452">
                  <a:extLst>
                    <a:ext uri="{9D8B030D-6E8A-4147-A177-3AD203B41FA5}">
                      <a16:colId xmlns:a16="http://schemas.microsoft.com/office/drawing/2014/main" val="1353915973"/>
                    </a:ext>
                  </a:extLst>
                </a:gridCol>
                <a:gridCol w="1608765">
                  <a:extLst>
                    <a:ext uri="{9D8B030D-6E8A-4147-A177-3AD203B41FA5}">
                      <a16:colId xmlns:a16="http://schemas.microsoft.com/office/drawing/2014/main" val="1010938761"/>
                    </a:ext>
                  </a:extLst>
                </a:gridCol>
                <a:gridCol w="1610452">
                  <a:extLst>
                    <a:ext uri="{9D8B030D-6E8A-4147-A177-3AD203B41FA5}">
                      <a16:colId xmlns:a16="http://schemas.microsoft.com/office/drawing/2014/main" val="2414108131"/>
                    </a:ext>
                  </a:extLst>
                </a:gridCol>
              </a:tblGrid>
              <a:tr h="509414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PT Sans"/>
                        </a:rPr>
                        <a:t>Показатель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59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PT Sans"/>
                        </a:rPr>
                        <a:t>Скорая медицинская помощь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59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59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PT Sans"/>
                        </a:rPr>
                        <a:t>Поликлиники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59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5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348701"/>
                  </a:ext>
                </a:extLst>
              </a:tr>
              <a:tr h="450691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5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PT Sans"/>
                        </a:rPr>
                        <a:t>24 ч.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5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PT Sans"/>
                        </a:rPr>
                        <a:t>72 ч.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5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PT Sans"/>
                        </a:rPr>
                        <a:t>24 ч.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5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PT Sans"/>
                        </a:rPr>
                        <a:t>72 ч.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5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241333"/>
                  </a:ext>
                </a:extLst>
              </a:tr>
              <a:tr h="928931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PT Sans"/>
                        </a:rPr>
                        <a:t>Повторные обращения за МП после консультации Доктор Рядом от СМП</a:t>
                      </a:r>
                      <a:r>
                        <a:rPr lang="ru-RU" sz="16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PT Sans"/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5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PT Sans"/>
                        </a:rPr>
                        <a:t>11%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PT Sans"/>
                        </a:rPr>
                        <a:t>2%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PT Sans"/>
                        </a:rPr>
                        <a:t>0,9%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PT Sans"/>
                        </a:rPr>
                        <a:t>0,5%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7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140709"/>
                  </a:ext>
                </a:extLst>
              </a:tr>
            </a:tbl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77D78AE-AC6C-47C5-9E95-63CBB4BFC9DF}"/>
              </a:ext>
            </a:extLst>
          </p:cNvPr>
          <p:cNvSpPr/>
          <p:nvPr/>
        </p:nvSpPr>
        <p:spPr>
          <a:xfrm>
            <a:off x="4358879" y="3010994"/>
            <a:ext cx="4804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PT Sans"/>
              </a:rPr>
              <a:t>НЕОБХОДИМЫЕ ИЗМЕНЕНИЯ </a:t>
            </a:r>
          </a:p>
          <a:p>
            <a:pPr algn="ctr"/>
            <a:r>
              <a:rPr lang="ru-RU" sz="1200" b="1" dirty="0">
                <a:latin typeface="PT Sans"/>
              </a:rPr>
              <a:t>(НА ФЕДЕРАЛЬНОМУ УРОВНЕ)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9E26300-2785-49C2-BC64-51E81AA806F4}"/>
              </a:ext>
            </a:extLst>
          </p:cNvPr>
          <p:cNvSpPr/>
          <p:nvPr/>
        </p:nvSpPr>
        <p:spPr>
          <a:xfrm>
            <a:off x="2438400" y="3564105"/>
            <a:ext cx="83467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latin typeface="PT Sans"/>
              </a:rPr>
              <a:t>Приказ МЗ РФ от 30 ноября 2017 г. № 965н </a:t>
            </a:r>
          </a:p>
          <a:p>
            <a:pPr algn="ctr"/>
            <a:r>
              <a:rPr lang="ru-RU" sz="1200" i="1" dirty="0">
                <a:latin typeface="PT Sans"/>
              </a:rPr>
              <a:t>“Об утв. порядка орг. и оказания МП с прим. телемедицинских технологий”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0AD19F8-4BF1-461B-ACF1-93EC334397AA}"/>
              </a:ext>
            </a:extLst>
          </p:cNvPr>
          <p:cNvSpPr/>
          <p:nvPr/>
        </p:nvSpPr>
        <p:spPr>
          <a:xfrm>
            <a:off x="2294104" y="4351689"/>
            <a:ext cx="8488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latin typeface="PT Sans"/>
              </a:rPr>
              <a:t>Приказ МЗ РФ от 20 июня 2013 г. № 388н </a:t>
            </a:r>
          </a:p>
          <a:p>
            <a:pPr algn="ctr"/>
            <a:r>
              <a:rPr lang="ru-RU" sz="1200" i="1" dirty="0">
                <a:latin typeface="PT Sans"/>
              </a:rPr>
              <a:t>"Об утв. порядка оказания СМП"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188E260-377D-4818-94C7-9B3F27D8804C}"/>
              </a:ext>
            </a:extLst>
          </p:cNvPr>
          <p:cNvSpPr/>
          <p:nvPr/>
        </p:nvSpPr>
        <p:spPr>
          <a:xfrm>
            <a:off x="2294104" y="4039182"/>
            <a:ext cx="84885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PT Sans"/>
              </a:rPr>
              <a:t>В части исключения/изменения идентификации в ЕСИА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7B83FF4-2B7A-41F1-A61F-12243C9F2AFB}"/>
              </a:ext>
            </a:extLst>
          </p:cNvPr>
          <p:cNvSpPr/>
          <p:nvPr/>
        </p:nvSpPr>
        <p:spPr>
          <a:xfrm>
            <a:off x="1961123" y="4823125"/>
            <a:ext cx="9301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PT Sans"/>
              </a:rPr>
              <a:t>В части определения штатных нормативов для консультативного бюро, </a:t>
            </a:r>
          </a:p>
          <a:p>
            <a:pPr algn="ctr"/>
            <a:r>
              <a:rPr lang="ru-RU" sz="1400" i="1" dirty="0">
                <a:latin typeface="PT Sans"/>
              </a:rPr>
              <a:t>в том числе с включением терапевтов педиатров и др. специалистов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746BC3A-4D7C-4AAC-A908-7105D9C0D1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042" y="4289544"/>
            <a:ext cx="403437" cy="4038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143E18B-109B-4257-9043-B80571F0D7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042" y="3568580"/>
            <a:ext cx="403437" cy="403849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765778D-A7CA-497D-B95E-24EC1C2FF89B}"/>
              </a:ext>
            </a:extLst>
          </p:cNvPr>
          <p:cNvSpPr/>
          <p:nvPr/>
        </p:nvSpPr>
        <p:spPr>
          <a:xfrm>
            <a:off x="112247" y="2412847"/>
            <a:ext cx="34691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PT Sans"/>
              </a:rPr>
              <a:t>* Из отказавшихся от вызова СМП</a:t>
            </a:r>
            <a:endParaRPr lang="ru-RU" sz="1100" i="1" dirty="0">
              <a:latin typeface="PT San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05F169-1CDB-41BD-8BE9-7A1A3E317F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25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4">
            <a:extLst>
              <a:ext uri="{FF2B5EF4-FFF2-40B4-BE49-F238E27FC236}">
                <a16:creationId xmlns:a16="http://schemas.microsoft.com/office/drawing/2014/main" id="{DAFAACB5-654E-4716-9DE0-64813A1AE6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" t="6303" r="6300" b="2037"/>
          <a:stretch>
            <a:fillRect/>
          </a:stretch>
        </p:blipFill>
        <p:spPr>
          <a:xfrm>
            <a:off x="-5542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662015" y="604320"/>
            <a:ext cx="6705600" cy="723900"/>
          </a:xfrm>
          <a:prstGeom prst="rect">
            <a:avLst/>
          </a:prstGeom>
          <a:solidFill>
            <a:srgbClr val="35759D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PT Sans"/>
              </a:rPr>
              <a:t>Поступления вызова скорой помощи, категорируемого, как обращение за неотложной медицинской помощью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62015" y="1678478"/>
            <a:ext cx="6705600" cy="1219200"/>
          </a:xfrm>
          <a:prstGeom prst="rect">
            <a:avLst/>
          </a:prstGeom>
          <a:solidFill>
            <a:srgbClr val="35759D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PT Sans"/>
                <a:ea typeface="Times New Roman" panose="02020603050405020304" pitchFamily="18" charset="0"/>
              </a:rPr>
              <a:t>Предложение оператором(фельдшером) единой диспетчерской службы скорой медицинской помощи пациенту дистанционного (по телефону) консультирования с врачом на предмет его текущего состояния здоровья</a:t>
            </a:r>
            <a:endParaRPr lang="ru-RU" sz="1600" dirty="0">
              <a:latin typeface="PT San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458" y="3219450"/>
            <a:ext cx="4017948" cy="876300"/>
          </a:xfrm>
          <a:prstGeom prst="rect">
            <a:avLst/>
          </a:prstGeom>
          <a:solidFill>
            <a:srgbClr val="35759D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PT Sans"/>
              </a:rPr>
              <a:t>СОГЛАСИЕ</a:t>
            </a:r>
          </a:p>
          <a:p>
            <a:pPr algn="ctr"/>
            <a:r>
              <a:rPr lang="ru-RU" sz="1600" dirty="0">
                <a:latin typeface="PT Sans"/>
              </a:rPr>
              <a:t>диспетчер делает об этом отметку в заявке на принятый вызов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189398" y="3180547"/>
            <a:ext cx="78088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PT Sans"/>
              </a:rPr>
              <a:t>Оформленные заявки отслеживает медицинский регистратор, который заносит информацию с данными о пациенте в систему дистанционно-консультативного центра. В течение 10 минут после оформления, с пациентом связывается врач дистанционно-консультативного центра.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6852" y="4417522"/>
            <a:ext cx="11942748" cy="8402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PT Sans"/>
              </a:rPr>
              <a:t>При этом данный вызов оператором единой диспетчерской службы сохраняется в качестве </a:t>
            </a:r>
            <a:r>
              <a:rPr lang="ru-RU" sz="1600" b="1" dirty="0">
                <a:latin typeface="PT Sans"/>
              </a:rPr>
              <a:t>«отсроченного» </a:t>
            </a:r>
            <a:r>
              <a:rPr lang="ru-RU" sz="1600" dirty="0">
                <a:latin typeface="PT Sans"/>
              </a:rPr>
              <a:t>до результатов консультации пациента с врачом </a:t>
            </a:r>
          </a:p>
        </p:txBody>
      </p:sp>
      <p:cxnSp>
        <p:nvCxnSpPr>
          <p:cNvPr id="18" name="Прямая со стрелкой 17"/>
          <p:cNvCxnSpPr>
            <a:stCxn id="3" idx="2"/>
            <a:endCxn id="7" idx="0"/>
          </p:cNvCxnSpPr>
          <p:nvPr/>
        </p:nvCxnSpPr>
        <p:spPr>
          <a:xfrm>
            <a:off x="6014815" y="1328220"/>
            <a:ext cx="0" cy="350258"/>
          </a:xfrm>
          <a:prstGeom prst="straightConnector1">
            <a:avLst/>
          </a:prstGeom>
          <a:ln w="38100">
            <a:solidFill>
              <a:srgbClr val="35759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981200" y="2288078"/>
            <a:ext cx="0" cy="959858"/>
          </a:xfrm>
          <a:prstGeom prst="straightConnector1">
            <a:avLst/>
          </a:prstGeom>
          <a:ln w="38100">
            <a:solidFill>
              <a:srgbClr val="35759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1960254" y="2288078"/>
            <a:ext cx="1269317" cy="20650"/>
          </a:xfrm>
          <a:prstGeom prst="straightConnector1">
            <a:avLst/>
          </a:prstGeom>
          <a:ln w="38100">
            <a:solidFill>
              <a:srgbClr val="35759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1960254" y="179694"/>
            <a:ext cx="78088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atin typeface="PT Sans"/>
              </a:rPr>
              <a:t>Обращение на номер 103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FDDE42-ACB4-4FAC-AA3A-7D247C6D1C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98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3633</TotalTime>
  <Words>697</Words>
  <Application>Microsoft Office PowerPoint</Application>
  <PresentationFormat>Широкоэкранный</PresentationFormat>
  <Paragraphs>124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Candara</vt:lpstr>
      <vt:lpstr>Montserrat</vt:lpstr>
      <vt:lpstr>PT Sans</vt:lpstr>
      <vt:lpstr>Symbol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Светлана Москвина</cp:lastModifiedBy>
  <cp:revision>407</cp:revision>
  <cp:lastPrinted>2021-09-28T08:55:15Z</cp:lastPrinted>
  <dcterms:created xsi:type="dcterms:W3CDTF">2007-04-02T02:11:51Z</dcterms:created>
  <dcterms:modified xsi:type="dcterms:W3CDTF">2022-04-11T09:29:32Z</dcterms:modified>
</cp:coreProperties>
</file>