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0" r:id="rId4"/>
    <p:sldId id="271" r:id="rId5"/>
    <p:sldId id="273" r:id="rId6"/>
    <p:sldId id="272" r:id="rId7"/>
    <p:sldId id="281" r:id="rId8"/>
    <p:sldId id="264" r:id="rId9"/>
    <p:sldId id="275" r:id="rId10"/>
    <p:sldId id="276" r:id="rId11"/>
    <p:sldId id="277" r:id="rId12"/>
    <p:sldId id="265" r:id="rId13"/>
    <p:sldId id="266" r:id="rId14"/>
    <p:sldId id="267" r:id="rId15"/>
    <p:sldId id="279" r:id="rId16"/>
    <p:sldId id="280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C6C"/>
    <a:srgbClr val="1A4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/>
              <a:t>Население Республики Дагестан,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69045956309346E-2"/>
          <c:y val="0.21179651549309375"/>
          <c:w val="0.82261908087381308"/>
          <c:h val="0.544195893020958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A1-487D-A99C-738BA21C64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A1-487D-A99C-738BA21C64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9-4D22-B1EB-845AC0C7E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Среднее число посещений на 1 жителя, 2016-2020 гг.</a:t>
            </a:r>
          </a:p>
          <a:p>
            <a:pPr>
              <a:defRPr/>
            </a:pPr>
            <a:endParaRPr lang="ru-RU" sz="1400" dirty="0"/>
          </a:p>
        </c:rich>
      </c:tx>
      <c:layout>
        <c:manualLayout>
          <c:xMode val="edge"/>
          <c:yMode val="edge"/>
          <c:x val="0.1065556724919475"/>
          <c:y val="1.7069701280227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059476627085304E-2"/>
          <c:y val="0.24051209103840682"/>
          <c:w val="0.87096221841118227"/>
          <c:h val="0.6274920755815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число посещений на 1 жителя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Лист1!$B$2:$F$2</c:f>
              <c:numCache>
                <c:formatCode>0.0</c:formatCode>
                <c:ptCount val="5"/>
                <c:pt idx="0">
                  <c:v>7.905712219336599</c:v>
                </c:pt>
                <c:pt idx="1">
                  <c:v>7.8504820653415583</c:v>
                </c:pt>
                <c:pt idx="2">
                  <c:v>7.6642892323644727</c:v>
                </c:pt>
                <c:pt idx="3">
                  <c:v>7.3585556769962714</c:v>
                </c:pt>
                <c:pt idx="4">
                  <c:v>5.8235866339003604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5-418E-BCDF-0EA1D314B9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3181008"/>
        <c:axId val="1203172688"/>
      </c:barChart>
      <c:catAx>
        <c:axId val="120318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3172688"/>
        <c:crosses val="autoZero"/>
        <c:auto val="1"/>
        <c:lblAlgn val="ctr"/>
        <c:lblOffset val="100"/>
        <c:noMultiLvlLbl val="0"/>
      </c:catAx>
      <c:valAx>
        <c:axId val="120317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318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Число выполненных операций в стационарах, 2016-2020 </a:t>
            </a:r>
            <a:r>
              <a:rPr lang="ru-RU" sz="1400" b="1" dirty="0" err="1"/>
              <a:t>гг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выполненных операций в стационарах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110765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5-4199-876D-919AD0C330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выполненных операций в стационарах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5-4199-876D-919AD0C330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выполненных операций в стационарах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120894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A5-4199-876D-919AD0C3300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выполненных операций в стационарах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124130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A5-4199-876D-919AD0C3300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выполненных операций в стационарах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A5-4199-876D-919AD0C330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2895888"/>
        <c:axId val="762892976"/>
      </c:barChart>
      <c:catAx>
        <c:axId val="762895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2892976"/>
        <c:crosses val="autoZero"/>
        <c:auto val="1"/>
        <c:lblAlgn val="ctr"/>
        <c:lblOffset val="100"/>
        <c:noMultiLvlLbl val="0"/>
      </c:catAx>
      <c:valAx>
        <c:axId val="76289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28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Больничные</a:t>
            </a:r>
            <a:r>
              <a:rPr lang="ru-RU" sz="1400" b="1" baseline="0" dirty="0"/>
              <a:t> койки, 2016-2020 гг.</a:t>
            </a:r>
            <a:endParaRPr lang="ru-RU" sz="1400" b="1" dirty="0"/>
          </a:p>
        </c:rich>
      </c:tx>
      <c:layout>
        <c:manualLayout>
          <c:xMode val="edge"/>
          <c:yMode val="edge"/>
          <c:x val="0.19786222123252636"/>
          <c:y val="3.1585037272520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E-47B4-B654-4A5696485B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E-47B4-B654-4A5696485B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E-47B4-B654-4A5696485B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2E-47B4-B654-4A5696485B9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2E-47B4-B654-4A5696485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3540416"/>
        <c:axId val="503533344"/>
      </c:barChart>
      <c:catAx>
        <c:axId val="50354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533344"/>
        <c:crosses val="autoZero"/>
        <c:auto val="1"/>
        <c:lblAlgn val="ctr"/>
        <c:lblOffset val="100"/>
        <c:noMultiLvlLbl val="0"/>
      </c:catAx>
      <c:valAx>
        <c:axId val="50353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5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Рождаемость и смертность</a:t>
            </a:r>
            <a:r>
              <a:rPr lang="ru-RU" sz="1400" b="1" baseline="0"/>
              <a:t> на 1 т.нас. </a:t>
            </a:r>
            <a:endParaRPr lang="ru-RU" sz="1400" b="1"/>
          </a:p>
        </c:rich>
      </c:tx>
      <c:layout>
        <c:manualLayout>
          <c:xMode val="edge"/>
          <c:yMode val="edge"/>
          <c:x val="0.12232976935664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15.8</c:v>
                </c:pt>
                <c:pt idx="2">
                  <c:v>14.7</c:v>
                </c:pt>
                <c:pt idx="3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9-4C14-87E9-B6B4AE56D8F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4.9000000000000004</c:v>
                </c:pt>
                <c:pt idx="2">
                  <c:v>4.5999999999999996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9-4C14-87E9-B6B4AE56D8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0762448"/>
        <c:axId val="1110760368"/>
      </c:barChart>
      <c:catAx>
        <c:axId val="11107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0760368"/>
        <c:crosses val="autoZero"/>
        <c:auto val="1"/>
        <c:lblAlgn val="ctr"/>
        <c:lblOffset val="100"/>
        <c:noMultiLvlLbl val="0"/>
      </c:catAx>
      <c:valAx>
        <c:axId val="111076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076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Население 2017-2020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Лист1!$B$8:$E$8</c:f>
              <c:numCache>
                <c:formatCode>General</c:formatCode>
                <c:ptCount val="4"/>
                <c:pt idx="0">
                  <c:v>3063.9</c:v>
                </c:pt>
                <c:pt idx="1">
                  <c:v>3086.1</c:v>
                </c:pt>
                <c:pt idx="2">
                  <c:v>3110.8</c:v>
                </c:pt>
                <c:pt idx="3">
                  <c:v>3133.3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A-47BB-A5D3-BF5858A4B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7568176"/>
        <c:axId val="1107561520"/>
      </c:barChart>
      <c:catAx>
        <c:axId val="110756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7561520"/>
        <c:crosses val="autoZero"/>
        <c:auto val="1"/>
        <c:lblAlgn val="ctr"/>
        <c:lblOffset val="100"/>
        <c:noMultiLvlLbl val="0"/>
      </c:catAx>
      <c:valAx>
        <c:axId val="110756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756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/>
              <a:t>Возрастной состав населения, 2020 г.</a:t>
            </a:r>
          </a:p>
        </c:rich>
      </c:tx>
      <c:layout>
        <c:manualLayout>
          <c:xMode val="edge"/>
          <c:yMode val="edge"/>
          <c:x val="0.135431610953092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94086966867099E-2"/>
          <c:y val="0.14310576683365511"/>
          <c:w val="0.98020588650505136"/>
          <c:h val="0.58846778845541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DC-43F4-961B-F9EA6A95C2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DC-43F4-961B-F9EA6A95C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DC-43F4-961B-F9EA6A95C21C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DC-43F4-961B-F9EA6A95C21C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C-43F4-961B-F9EA6A95C21C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DC-43F4-961B-F9EA6A95C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Младше трудоспособного возраста</c:v>
                </c:pt>
                <c:pt idx="1">
                  <c:v>Трудоспособного возраста</c:v>
                </c:pt>
                <c:pt idx="2">
                  <c:v>Старше трудоспособного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0.25800000000000001</c:v>
                </c:pt>
                <c:pt idx="1">
                  <c:v>0.59799999999999998</c:v>
                </c:pt>
                <c:pt idx="2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C-43F4-961B-F9EA6A95C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264265941288566E-2"/>
          <c:y val="0.73171348111777013"/>
          <c:w val="0.95229197317263892"/>
          <c:h val="0.23945755387041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094031796454231E-2"/>
          <c:y val="0.19631603971331685"/>
          <c:w val="0.97190603723269109"/>
          <c:h val="0.669204806253013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больничных коек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4A-449B-9DB2-872E2C4C12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F2-4155-82FF-E7E76465C9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сельской местности</c:v>
                </c:pt>
                <c:pt idx="1">
                  <c:v>В городах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33.200000000000003</c:v>
                </c:pt>
                <c:pt idx="1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2-4155-82FF-E7E76465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740984373892884E-2"/>
          <c:y val="0.84587736610352005"/>
          <c:w val="0.91869689875487848"/>
          <c:h val="0.12214585189378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Обеспеченность</a:t>
            </a:r>
            <a:r>
              <a:rPr lang="ru-RU" sz="1400" b="1" baseline="0"/>
              <a:t> медицинскими кадрами в сельской местности, на 10 тыс. нас.</a:t>
            </a:r>
            <a:endParaRPr lang="ru-RU" sz="1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329539253137914E-2"/>
          <c:y val="0.25800000000000001"/>
          <c:w val="0.91344273797458486"/>
          <c:h val="0.54938807649043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Врачи РД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Лист1!$E$1:$F$1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Лист1!$E$9:$F$9</c:f>
              <c:numCache>
                <c:formatCode>General</c:formatCode>
                <c:ptCount val="2"/>
                <c:pt idx="0">
                  <c:v>20.7</c:v>
                </c:pt>
                <c:pt idx="1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7-49FF-B694-C307214D6E72}"/>
            </c:ext>
          </c:extLst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Средний медицинский персонал РД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Лист1!$E$1:$F$1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Лист1!$E$10:$F$10</c:f>
              <c:numCache>
                <c:formatCode>General</c:formatCode>
                <c:ptCount val="2"/>
                <c:pt idx="0">
                  <c:v>66.099999999999994</c:v>
                </c:pt>
                <c:pt idx="1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7-49FF-B694-C307214D6E72}"/>
            </c:ext>
          </c:extLst>
        </c:ser>
        <c:ser>
          <c:idx val="2"/>
          <c:order val="2"/>
          <c:tx>
            <c:strRef>
              <c:f>Лист1!$A$11</c:f>
              <c:strCache>
                <c:ptCount val="1"/>
                <c:pt idx="0">
                  <c:v>Врпчи РФ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Лист1!$E$11:$F$11</c:f>
              <c:numCache>
                <c:formatCode>General</c:formatCode>
                <c:ptCount val="2"/>
                <c:pt idx="0">
                  <c:v>14.3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7-49FF-B694-C307214D6E72}"/>
            </c:ext>
          </c:extLst>
        </c:ser>
        <c:ser>
          <c:idx val="3"/>
          <c:order val="3"/>
          <c:tx>
            <c:strRef>
              <c:f>Лист1!$A$12</c:f>
              <c:strCache>
                <c:ptCount val="1"/>
                <c:pt idx="0">
                  <c:v>Средний медицинский персонал РФ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Лист1!$E$12:$F$12</c:f>
              <c:numCache>
                <c:formatCode>General</c:formatCode>
                <c:ptCount val="2"/>
                <c:pt idx="0">
                  <c:v>51.7</c:v>
                </c:pt>
                <c:pt idx="1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57-49FF-B694-C307214D6E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5277632"/>
        <c:axId val="1205283872"/>
      </c:barChart>
      <c:catAx>
        <c:axId val="12052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283872"/>
        <c:crosses val="autoZero"/>
        <c:auto val="1"/>
        <c:lblAlgn val="ctr"/>
        <c:lblOffset val="100"/>
        <c:noMultiLvlLbl val="0"/>
      </c:catAx>
      <c:valAx>
        <c:axId val="12052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2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708973259530675E-2"/>
          <c:y val="0.87799901434140304"/>
          <c:w val="0.9324830435799486"/>
          <c:h val="0.12200098565859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/>
              <a:t>Уровень госпитализации сельского населения на 100 чел.</a:t>
            </a:r>
            <a:endParaRPr lang="ru-RU" sz="1200" b="1" i="0" baseline="0" dirty="0"/>
          </a:p>
        </c:rich>
      </c:tx>
      <c:layout>
        <c:manualLayout>
          <c:xMode val="edge"/>
          <c:yMode val="edge"/>
          <c:x val="0.113495928891143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547415552507328E-2"/>
          <c:y val="0.20291666666666666"/>
          <c:w val="0.90583025536059192"/>
          <c:h val="0.5837806211723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Лист1!$A$18</c:f>
              <c:strCache>
                <c:ptCount val="1"/>
                <c:pt idx="0">
                  <c:v>Республика Дагестан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Лист1!$E$1:$F$1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Лист1!$E$18:$F$18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1-4AFA-A072-18A3825B0CEA}"/>
            </c:ext>
          </c:extLst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Российская Федерация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Лист1!$E$1:$F$1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Лист1!$E$19:$F$19</c:f>
              <c:numCache>
                <c:formatCode>General</c:formatCode>
                <c:ptCount val="2"/>
                <c:pt idx="0">
                  <c:v>6.5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1-4AFA-A072-18A3825B0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5285120"/>
        <c:axId val="1205284288"/>
      </c:barChart>
      <c:catAx>
        <c:axId val="12052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284288"/>
        <c:crosses val="autoZero"/>
        <c:auto val="1"/>
        <c:lblAlgn val="ctr"/>
        <c:lblOffset val="100"/>
        <c:noMultiLvlLbl val="0"/>
      </c:catAx>
      <c:valAx>
        <c:axId val="12052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2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Техническое</a:t>
            </a:r>
            <a:r>
              <a:rPr lang="ru-RU" sz="1400" b="1" baseline="0" dirty="0"/>
              <a:t> состояние зданий медицинских организаций сельской местности</a:t>
            </a:r>
            <a:endParaRPr lang="ru-R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52-4C8B-8BF2-77CC911068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52-4C8B-8BF2-77CC911068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52-4C8B-8BF2-77CC911068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52-4C8B-8BF2-77CC91106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Требуют капитального ремонта</c:v>
                </c:pt>
                <c:pt idx="1">
                  <c:v>Требуют реконструкцию</c:v>
                </c:pt>
                <c:pt idx="2">
                  <c:v>В аварийном состоянии, требуют сноса</c:v>
                </c:pt>
                <c:pt idx="3">
                  <c:v>В технически исправном состоянии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0.44800000000000001</c:v>
                </c:pt>
                <c:pt idx="1">
                  <c:v>8.1000000000000003E-2</c:v>
                </c:pt>
                <c:pt idx="2">
                  <c:v>7.5999999999999998E-2</c:v>
                </c:pt>
                <c:pt idx="3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8-4E58-AA82-AE261BEB0A0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/>
              <a:t>Заболеваемость сельского населения, на 100 тыс.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4661921736457"/>
          <c:y val="0.19795204755044596"/>
          <c:w val="0.86578796215601705"/>
          <c:h val="0.5882068958964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Общая заболеваемость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Лист1!$E$1:$F$1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Лист1!$E$15:$F$15</c:f>
              <c:numCache>
                <c:formatCode>General</c:formatCode>
                <c:ptCount val="2"/>
                <c:pt idx="0">
                  <c:v>132499.79999999999</c:v>
                </c:pt>
                <c:pt idx="1">
                  <c:v>123189.5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B-4A95-A941-7E29D6311648}"/>
            </c:ext>
          </c:extLst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Первичная заболеваемость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Лист1!$E$1:$F$1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Лист1!$E$16:$F$16</c:f>
              <c:numCache>
                <c:formatCode>General</c:formatCode>
                <c:ptCount val="2"/>
                <c:pt idx="0">
                  <c:v>75024.800000000003</c:v>
                </c:pt>
                <c:pt idx="1">
                  <c:v>69407.5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B-4A95-A941-7E29D63116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0967600"/>
        <c:axId val="1114171232"/>
      </c:barChart>
      <c:catAx>
        <c:axId val="120096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4171232"/>
        <c:crosses val="autoZero"/>
        <c:auto val="1"/>
        <c:lblAlgn val="ctr"/>
        <c:lblOffset val="100"/>
        <c:noMultiLvlLbl val="0"/>
      </c:catAx>
      <c:valAx>
        <c:axId val="111417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96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"/>
          <a:stretch/>
        </p:blipFill>
        <p:spPr>
          <a:xfrm>
            <a:off x="-1" y="0"/>
            <a:ext cx="12204701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53" y="808551"/>
            <a:ext cx="5537200" cy="5537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389" y="1845702"/>
            <a:ext cx="1250612" cy="4166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8" y="359802"/>
            <a:ext cx="4681377" cy="1126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29" y="6606417"/>
            <a:ext cx="6053939" cy="251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11" y="2569602"/>
            <a:ext cx="8350284" cy="24268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845702"/>
            <a:ext cx="1250612" cy="416611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094491" y="673545"/>
            <a:ext cx="5472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НОЯБРЯ – 3 НОЯБРЯ 2021 г.</a:t>
            </a:r>
          </a:p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196256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351016" y="987339"/>
            <a:ext cx="11328400" cy="0"/>
          </a:xfrm>
          <a:prstGeom prst="line">
            <a:avLst/>
          </a:prstGeom>
          <a:ln w="12700">
            <a:solidFill>
              <a:srgbClr val="1A41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00" y="411117"/>
            <a:ext cx="2278475" cy="46033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458936" y="435190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1A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>
                <a:solidFill>
                  <a:srgbClr val="1A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форумсообщество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1016" y="1200935"/>
            <a:ext cx="9144000" cy="1463449"/>
          </a:xfrm>
        </p:spPr>
        <p:txBody>
          <a:bodyPr anchor="ctr"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1016" y="287797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6" y="281496"/>
            <a:ext cx="2200276" cy="5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5838825"/>
            <a:ext cx="12192000" cy="1019175"/>
          </a:xfrm>
          <a:prstGeom prst="rect">
            <a:avLst/>
          </a:prstGeom>
          <a:solidFill>
            <a:srgbClr val="2E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97061" y="6179135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форумсообщество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6" y="5961127"/>
            <a:ext cx="2592209" cy="623552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5004635" y="6030681"/>
            <a:ext cx="2562977" cy="553998"/>
            <a:chOff x="4839086" y="6030681"/>
            <a:chExt cx="2562977" cy="553998"/>
          </a:xfrm>
        </p:grpSpPr>
        <p:pic>
          <p:nvPicPr>
            <p:cNvPr id="3" name="Рисунок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086" y="6133107"/>
              <a:ext cx="473944" cy="4515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5313030" y="6030681"/>
              <a:ext cx="20890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«Сообщество»</a:t>
              </a:r>
            </a:p>
            <a:p>
              <a:pPr algn="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форум для тех, </a:t>
              </a:r>
              <a:r>
                <a:rPr lang="ru-RU" sz="10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действует</a:t>
              </a:r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1016" y="692475"/>
            <a:ext cx="9144000" cy="1463449"/>
          </a:xfrm>
        </p:spPr>
        <p:txBody>
          <a:bodyPr anchor="ctr"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1016" y="236951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02293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E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8877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54" y="5895189"/>
            <a:ext cx="781813" cy="8241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486899" y="6137976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форумсообщество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9" t="37654" r="23963" b="13150"/>
          <a:stretch/>
        </p:blipFill>
        <p:spPr>
          <a:xfrm>
            <a:off x="8877301" y="-22559"/>
            <a:ext cx="3314700" cy="680436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486899" y="456121"/>
            <a:ext cx="2089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«Сообщество»</a:t>
            </a:r>
          </a:p>
          <a:p>
            <a:pPr algn="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для тех, </a:t>
            </a:r>
            <a:r>
              <a:rPr lang="ru-RU" sz="1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действует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1016" y="201409"/>
            <a:ext cx="9144000" cy="1463449"/>
          </a:xfrm>
        </p:spPr>
        <p:txBody>
          <a:bodyPr anchor="ctr"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1016" y="187845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83850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E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8877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486899" y="456121"/>
            <a:ext cx="2089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«Сообщество»</a:t>
            </a:r>
          </a:p>
          <a:p>
            <a:pPr algn="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для тех, </a:t>
            </a:r>
            <a:r>
              <a:rPr lang="ru-RU" sz="1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действует</a:t>
            </a:r>
          </a:p>
        </p:txBody>
      </p:sp>
      <p:sp>
        <p:nvSpPr>
          <p:cNvPr id="22" name="Полилиния 21"/>
          <p:cNvSpPr/>
          <p:nvPr userDrawn="1"/>
        </p:nvSpPr>
        <p:spPr>
          <a:xfrm rot="2700000">
            <a:off x="4050615" y="548565"/>
            <a:ext cx="5760870" cy="5760870"/>
          </a:xfrm>
          <a:custGeom>
            <a:avLst/>
            <a:gdLst>
              <a:gd name="connsiteX0" fmla="*/ 0 w 5760870"/>
              <a:gd name="connsiteY0" fmla="*/ 911532 h 5760870"/>
              <a:gd name="connsiteX1" fmla="*/ 911532 w 5760870"/>
              <a:gd name="connsiteY1" fmla="*/ 0 h 5760870"/>
              <a:gd name="connsiteX2" fmla="*/ 5760870 w 5760870"/>
              <a:gd name="connsiteY2" fmla="*/ 0 h 5760870"/>
              <a:gd name="connsiteX3" fmla="*/ 5760870 w 5760870"/>
              <a:gd name="connsiteY3" fmla="*/ 4849338 h 5760870"/>
              <a:gd name="connsiteX4" fmla="*/ 4849338 w 5760870"/>
              <a:gd name="connsiteY4" fmla="*/ 5760870 h 5760870"/>
              <a:gd name="connsiteX5" fmla="*/ 0 w 5760870"/>
              <a:gd name="connsiteY5" fmla="*/ 5760870 h 576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870" h="5760870">
                <a:moveTo>
                  <a:pt x="0" y="911532"/>
                </a:moveTo>
                <a:lnTo>
                  <a:pt x="911532" y="0"/>
                </a:lnTo>
                <a:lnTo>
                  <a:pt x="5760870" y="0"/>
                </a:lnTo>
                <a:lnTo>
                  <a:pt x="5760870" y="4849338"/>
                </a:lnTo>
                <a:lnTo>
                  <a:pt x="4849338" y="5760870"/>
                </a:lnTo>
                <a:lnTo>
                  <a:pt x="0" y="57608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486899" y="6241484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форумсообщество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t="17793" r="21176" b="14929"/>
          <a:stretch/>
        </p:blipFill>
        <p:spPr>
          <a:xfrm>
            <a:off x="11120389" y="2954019"/>
            <a:ext cx="863601" cy="949961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1016" y="315666"/>
            <a:ext cx="9144000" cy="1463449"/>
          </a:xfrm>
        </p:spPr>
        <p:txBody>
          <a:bodyPr anchor="ctr"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1016" y="199271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48257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E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020456" y="0"/>
            <a:ext cx="81715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955516" y="6428961"/>
            <a:ext cx="421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«Сообщество» </a:t>
            </a:r>
            <a:r>
              <a:rPr lang="ru-RU" sz="1200" b="1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для тех, </a:t>
            </a:r>
            <a:r>
              <a:rPr lang="ru-RU" sz="1200" b="1" u="sng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действует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786502" y="6428961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форумсообщество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0" y="6213664"/>
            <a:ext cx="12241699" cy="2152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8"/>
          <a:stretch/>
        </p:blipFill>
        <p:spPr>
          <a:xfrm>
            <a:off x="21157" y="1591064"/>
            <a:ext cx="1195193" cy="33662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8"/>
          <a:stretch/>
        </p:blipFill>
        <p:spPr>
          <a:xfrm flipH="1">
            <a:off x="11017964" y="1548838"/>
            <a:ext cx="1195193" cy="3366267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64806" y="142788"/>
            <a:ext cx="3290710" cy="1463449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97752" y="720956"/>
            <a:ext cx="6442917" cy="50636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29132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E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09666" y="6125340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форумсообщество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7948" y="5762658"/>
            <a:ext cx="322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«Сообщество»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для тех, </a:t>
            </a: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действует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7" y="128556"/>
            <a:ext cx="3384584" cy="814157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6265738" y="914400"/>
            <a:ext cx="5022510" cy="5016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5677637" y="243320"/>
            <a:ext cx="6203179" cy="6350741"/>
          </a:xfrm>
          <a:custGeom>
            <a:avLst/>
            <a:gdLst>
              <a:gd name="connsiteX0" fmla="*/ 1882470 w 2534178"/>
              <a:gd name="connsiteY0" fmla="*/ 0 h 2534178"/>
              <a:gd name="connsiteX1" fmla="*/ 2534178 w 2534178"/>
              <a:gd name="connsiteY1" fmla="*/ 0 h 2534178"/>
              <a:gd name="connsiteX2" fmla="*/ 2534178 w 2534178"/>
              <a:gd name="connsiteY2" fmla="*/ 2534178 h 2534178"/>
              <a:gd name="connsiteX3" fmla="*/ 1882470 w 2534178"/>
              <a:gd name="connsiteY3" fmla="*/ 2534178 h 2534178"/>
              <a:gd name="connsiteX4" fmla="*/ 1882470 w 2534178"/>
              <a:gd name="connsiteY4" fmla="*/ 2263984 h 2534178"/>
              <a:gd name="connsiteX5" fmla="*/ 2263984 w 2534178"/>
              <a:gd name="connsiteY5" fmla="*/ 2263984 h 2534178"/>
              <a:gd name="connsiteX6" fmla="*/ 2263984 w 2534178"/>
              <a:gd name="connsiteY6" fmla="*/ 270194 h 2534178"/>
              <a:gd name="connsiteX7" fmla="*/ 1882470 w 2534178"/>
              <a:gd name="connsiteY7" fmla="*/ 270194 h 2534178"/>
              <a:gd name="connsiteX8" fmla="*/ 0 w 2534178"/>
              <a:gd name="connsiteY8" fmla="*/ 0 h 2534178"/>
              <a:gd name="connsiteX9" fmla="*/ 663270 w 2534178"/>
              <a:gd name="connsiteY9" fmla="*/ 0 h 2534178"/>
              <a:gd name="connsiteX10" fmla="*/ 663270 w 2534178"/>
              <a:gd name="connsiteY10" fmla="*/ 270194 h 2534178"/>
              <a:gd name="connsiteX11" fmla="*/ 270194 w 2534178"/>
              <a:gd name="connsiteY11" fmla="*/ 270194 h 2534178"/>
              <a:gd name="connsiteX12" fmla="*/ 270194 w 2534178"/>
              <a:gd name="connsiteY12" fmla="*/ 2263984 h 2534178"/>
              <a:gd name="connsiteX13" fmla="*/ 663270 w 2534178"/>
              <a:gd name="connsiteY13" fmla="*/ 2263984 h 2534178"/>
              <a:gd name="connsiteX14" fmla="*/ 663270 w 2534178"/>
              <a:gd name="connsiteY14" fmla="*/ 2534178 h 2534178"/>
              <a:gd name="connsiteX15" fmla="*/ 0 w 2534178"/>
              <a:gd name="connsiteY15" fmla="*/ 2534178 h 25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4178" h="2534178">
                <a:moveTo>
                  <a:pt x="1882470" y="0"/>
                </a:moveTo>
                <a:lnTo>
                  <a:pt x="2534178" y="0"/>
                </a:lnTo>
                <a:lnTo>
                  <a:pt x="2534178" y="2534178"/>
                </a:lnTo>
                <a:lnTo>
                  <a:pt x="1882470" y="2534178"/>
                </a:lnTo>
                <a:lnTo>
                  <a:pt x="1882470" y="2263984"/>
                </a:lnTo>
                <a:lnTo>
                  <a:pt x="2263984" y="2263984"/>
                </a:lnTo>
                <a:lnTo>
                  <a:pt x="2263984" y="270194"/>
                </a:lnTo>
                <a:lnTo>
                  <a:pt x="1882470" y="270194"/>
                </a:lnTo>
                <a:close/>
                <a:moveTo>
                  <a:pt x="0" y="0"/>
                </a:moveTo>
                <a:lnTo>
                  <a:pt x="663270" y="0"/>
                </a:lnTo>
                <a:lnTo>
                  <a:pt x="663270" y="270194"/>
                </a:lnTo>
                <a:lnTo>
                  <a:pt x="270194" y="270194"/>
                </a:lnTo>
                <a:lnTo>
                  <a:pt x="270194" y="2263984"/>
                </a:lnTo>
                <a:lnTo>
                  <a:pt x="663270" y="2263984"/>
                </a:lnTo>
                <a:lnTo>
                  <a:pt x="663270" y="2534178"/>
                </a:lnTo>
                <a:lnTo>
                  <a:pt x="0" y="253417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201227" y="1791592"/>
            <a:ext cx="3296099" cy="3364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781016" y="1384457"/>
            <a:ext cx="4115605" cy="4213507"/>
          </a:xfrm>
          <a:custGeom>
            <a:avLst/>
            <a:gdLst>
              <a:gd name="connsiteX0" fmla="*/ 1882470 w 2534178"/>
              <a:gd name="connsiteY0" fmla="*/ 0 h 2534178"/>
              <a:gd name="connsiteX1" fmla="*/ 2534178 w 2534178"/>
              <a:gd name="connsiteY1" fmla="*/ 0 h 2534178"/>
              <a:gd name="connsiteX2" fmla="*/ 2534178 w 2534178"/>
              <a:gd name="connsiteY2" fmla="*/ 2534178 h 2534178"/>
              <a:gd name="connsiteX3" fmla="*/ 1882470 w 2534178"/>
              <a:gd name="connsiteY3" fmla="*/ 2534178 h 2534178"/>
              <a:gd name="connsiteX4" fmla="*/ 1882470 w 2534178"/>
              <a:gd name="connsiteY4" fmla="*/ 2263984 h 2534178"/>
              <a:gd name="connsiteX5" fmla="*/ 2263984 w 2534178"/>
              <a:gd name="connsiteY5" fmla="*/ 2263984 h 2534178"/>
              <a:gd name="connsiteX6" fmla="*/ 2263984 w 2534178"/>
              <a:gd name="connsiteY6" fmla="*/ 270194 h 2534178"/>
              <a:gd name="connsiteX7" fmla="*/ 1882470 w 2534178"/>
              <a:gd name="connsiteY7" fmla="*/ 270194 h 2534178"/>
              <a:gd name="connsiteX8" fmla="*/ 0 w 2534178"/>
              <a:gd name="connsiteY8" fmla="*/ 0 h 2534178"/>
              <a:gd name="connsiteX9" fmla="*/ 663270 w 2534178"/>
              <a:gd name="connsiteY9" fmla="*/ 0 h 2534178"/>
              <a:gd name="connsiteX10" fmla="*/ 663270 w 2534178"/>
              <a:gd name="connsiteY10" fmla="*/ 270194 h 2534178"/>
              <a:gd name="connsiteX11" fmla="*/ 270194 w 2534178"/>
              <a:gd name="connsiteY11" fmla="*/ 270194 h 2534178"/>
              <a:gd name="connsiteX12" fmla="*/ 270194 w 2534178"/>
              <a:gd name="connsiteY12" fmla="*/ 2263984 h 2534178"/>
              <a:gd name="connsiteX13" fmla="*/ 663270 w 2534178"/>
              <a:gd name="connsiteY13" fmla="*/ 2263984 h 2534178"/>
              <a:gd name="connsiteX14" fmla="*/ 663270 w 2534178"/>
              <a:gd name="connsiteY14" fmla="*/ 2534178 h 2534178"/>
              <a:gd name="connsiteX15" fmla="*/ 0 w 2534178"/>
              <a:gd name="connsiteY15" fmla="*/ 2534178 h 25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4178" h="2534178">
                <a:moveTo>
                  <a:pt x="1882470" y="0"/>
                </a:moveTo>
                <a:lnTo>
                  <a:pt x="2534178" y="0"/>
                </a:lnTo>
                <a:lnTo>
                  <a:pt x="2534178" y="2534178"/>
                </a:lnTo>
                <a:lnTo>
                  <a:pt x="1882470" y="2534178"/>
                </a:lnTo>
                <a:lnTo>
                  <a:pt x="1882470" y="2263984"/>
                </a:lnTo>
                <a:lnTo>
                  <a:pt x="2263984" y="2263984"/>
                </a:lnTo>
                <a:lnTo>
                  <a:pt x="2263984" y="270194"/>
                </a:lnTo>
                <a:lnTo>
                  <a:pt x="1882470" y="270194"/>
                </a:lnTo>
                <a:close/>
                <a:moveTo>
                  <a:pt x="0" y="0"/>
                </a:moveTo>
                <a:lnTo>
                  <a:pt x="663270" y="0"/>
                </a:lnTo>
                <a:lnTo>
                  <a:pt x="663270" y="270194"/>
                </a:lnTo>
                <a:lnTo>
                  <a:pt x="270194" y="270194"/>
                </a:lnTo>
                <a:lnTo>
                  <a:pt x="270194" y="2263984"/>
                </a:lnTo>
                <a:lnTo>
                  <a:pt x="663270" y="2263984"/>
                </a:lnTo>
                <a:lnTo>
                  <a:pt x="663270" y="2534178"/>
                </a:lnTo>
                <a:lnTo>
                  <a:pt x="0" y="253417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563131" y="914400"/>
            <a:ext cx="4725117" cy="1463449"/>
          </a:xfrm>
        </p:spPr>
        <p:txBody>
          <a:bodyPr anchor="ctr"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563131" y="2591444"/>
            <a:ext cx="4725117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34813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E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 flipH="1">
            <a:off x="2692784" y="-25378"/>
            <a:ext cx="6723439" cy="6889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9" t="37654" r="23963" b="13150"/>
          <a:stretch/>
        </p:blipFill>
        <p:spPr>
          <a:xfrm>
            <a:off x="8877301" y="-22559"/>
            <a:ext cx="3314700" cy="68043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71556" y="6350170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форумсообщество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9" t="37654" r="23963" b="13150"/>
          <a:stretch/>
        </p:blipFill>
        <p:spPr>
          <a:xfrm>
            <a:off x="-92528" y="-22559"/>
            <a:ext cx="3314700" cy="6804360"/>
          </a:xfrm>
          <a:prstGeom prst="rect">
            <a:avLst/>
          </a:prstGeom>
        </p:spPr>
      </p:pic>
      <p:sp>
        <p:nvSpPr>
          <p:cNvPr id="18" name="Полилиния 17"/>
          <p:cNvSpPr/>
          <p:nvPr userDrawn="1"/>
        </p:nvSpPr>
        <p:spPr>
          <a:xfrm>
            <a:off x="2692784" y="-25379"/>
            <a:ext cx="6723440" cy="6883379"/>
          </a:xfrm>
          <a:custGeom>
            <a:avLst/>
            <a:gdLst>
              <a:gd name="connsiteX0" fmla="*/ 1882470 w 2534178"/>
              <a:gd name="connsiteY0" fmla="*/ 0 h 2534178"/>
              <a:gd name="connsiteX1" fmla="*/ 2534178 w 2534178"/>
              <a:gd name="connsiteY1" fmla="*/ 0 h 2534178"/>
              <a:gd name="connsiteX2" fmla="*/ 2534178 w 2534178"/>
              <a:gd name="connsiteY2" fmla="*/ 2534178 h 2534178"/>
              <a:gd name="connsiteX3" fmla="*/ 1882470 w 2534178"/>
              <a:gd name="connsiteY3" fmla="*/ 2534178 h 2534178"/>
              <a:gd name="connsiteX4" fmla="*/ 1882470 w 2534178"/>
              <a:gd name="connsiteY4" fmla="*/ 2263984 h 2534178"/>
              <a:gd name="connsiteX5" fmla="*/ 2263984 w 2534178"/>
              <a:gd name="connsiteY5" fmla="*/ 2263984 h 2534178"/>
              <a:gd name="connsiteX6" fmla="*/ 2263984 w 2534178"/>
              <a:gd name="connsiteY6" fmla="*/ 270194 h 2534178"/>
              <a:gd name="connsiteX7" fmla="*/ 1882470 w 2534178"/>
              <a:gd name="connsiteY7" fmla="*/ 270194 h 2534178"/>
              <a:gd name="connsiteX8" fmla="*/ 0 w 2534178"/>
              <a:gd name="connsiteY8" fmla="*/ 0 h 2534178"/>
              <a:gd name="connsiteX9" fmla="*/ 663270 w 2534178"/>
              <a:gd name="connsiteY9" fmla="*/ 0 h 2534178"/>
              <a:gd name="connsiteX10" fmla="*/ 663270 w 2534178"/>
              <a:gd name="connsiteY10" fmla="*/ 270194 h 2534178"/>
              <a:gd name="connsiteX11" fmla="*/ 270194 w 2534178"/>
              <a:gd name="connsiteY11" fmla="*/ 270194 h 2534178"/>
              <a:gd name="connsiteX12" fmla="*/ 270194 w 2534178"/>
              <a:gd name="connsiteY12" fmla="*/ 2263984 h 2534178"/>
              <a:gd name="connsiteX13" fmla="*/ 663270 w 2534178"/>
              <a:gd name="connsiteY13" fmla="*/ 2263984 h 2534178"/>
              <a:gd name="connsiteX14" fmla="*/ 663270 w 2534178"/>
              <a:gd name="connsiteY14" fmla="*/ 2534178 h 2534178"/>
              <a:gd name="connsiteX15" fmla="*/ 0 w 2534178"/>
              <a:gd name="connsiteY15" fmla="*/ 2534178 h 25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4178" h="2534178">
                <a:moveTo>
                  <a:pt x="1882470" y="0"/>
                </a:moveTo>
                <a:lnTo>
                  <a:pt x="2534178" y="0"/>
                </a:lnTo>
                <a:lnTo>
                  <a:pt x="2534178" y="2534178"/>
                </a:lnTo>
                <a:lnTo>
                  <a:pt x="1882470" y="2534178"/>
                </a:lnTo>
                <a:lnTo>
                  <a:pt x="1882470" y="2263984"/>
                </a:lnTo>
                <a:lnTo>
                  <a:pt x="2263984" y="2263984"/>
                </a:lnTo>
                <a:lnTo>
                  <a:pt x="2263984" y="270194"/>
                </a:lnTo>
                <a:lnTo>
                  <a:pt x="1882470" y="270194"/>
                </a:lnTo>
                <a:close/>
                <a:moveTo>
                  <a:pt x="0" y="0"/>
                </a:moveTo>
                <a:lnTo>
                  <a:pt x="663270" y="0"/>
                </a:lnTo>
                <a:lnTo>
                  <a:pt x="663270" y="270194"/>
                </a:lnTo>
                <a:lnTo>
                  <a:pt x="270194" y="270194"/>
                </a:lnTo>
                <a:lnTo>
                  <a:pt x="270194" y="2263984"/>
                </a:lnTo>
                <a:lnTo>
                  <a:pt x="663270" y="2263984"/>
                </a:lnTo>
                <a:lnTo>
                  <a:pt x="663270" y="2534178"/>
                </a:lnTo>
                <a:lnTo>
                  <a:pt x="0" y="253417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07436" y="49893"/>
            <a:ext cx="22846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«Сообщество»</a:t>
            </a:r>
          </a:p>
          <a:p>
            <a:pPr algn="r"/>
            <a:r>
              <a:rPr lang="ru-RU" sz="1100" b="1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для тех, </a:t>
            </a:r>
            <a:r>
              <a:rPr lang="ru-RU" sz="1100" b="1" u="sng" dirty="0">
                <a:solidFill>
                  <a:srgbClr val="2E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действует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03816" y="1041278"/>
            <a:ext cx="4822376" cy="1463449"/>
          </a:xfrm>
        </p:spPr>
        <p:txBody>
          <a:bodyPr anchor="ctr"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3816" y="2718322"/>
            <a:ext cx="4822376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02297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450B-92CC-4321-8499-65AC14BFB1B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13A7-60CD-4A5F-8CA2-1442550B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9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5570" y="0"/>
            <a:ext cx="9236230" cy="218122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Благотворительный проект «Здоровое село»</a:t>
            </a:r>
            <a:br>
              <a:rPr lang="ru-RU" sz="2400" dirty="0"/>
            </a:br>
            <a:r>
              <a:rPr lang="ru-RU" sz="2400" dirty="0"/>
              <a:t>(опыт оказания медицинской помощи сельскому населению Республики Дагестан в период пандемии </a:t>
            </a:r>
            <a:r>
              <a:rPr lang="en-US" sz="2400" dirty="0"/>
              <a:t>COVID-19</a:t>
            </a:r>
            <a:r>
              <a:rPr lang="ru-RU" sz="2400" dirty="0"/>
              <a:t>)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2438400"/>
            <a:ext cx="9753600" cy="329564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600" dirty="0"/>
              <a:t>Автор и руководитель:</a:t>
            </a:r>
          </a:p>
          <a:p>
            <a:pPr algn="r"/>
            <a:r>
              <a:rPr lang="ru-RU" sz="2600" dirty="0" err="1"/>
              <a:t>Агамов</a:t>
            </a:r>
            <a:r>
              <a:rPr lang="ru-RU" sz="2600" dirty="0"/>
              <a:t> Загир </a:t>
            </a:r>
            <a:r>
              <a:rPr lang="ru-RU" sz="2600" dirty="0" err="1"/>
              <a:t>Хидирович</a:t>
            </a:r>
            <a:endParaRPr lang="ru-RU" sz="2600" dirty="0"/>
          </a:p>
          <a:p>
            <a:pPr algn="r"/>
            <a:r>
              <a:rPr lang="ru-RU" sz="2600" dirty="0"/>
              <a:t>канд. мед. наук,</a:t>
            </a:r>
          </a:p>
          <a:p>
            <a:pPr algn="r"/>
            <a:r>
              <a:rPr lang="ru-RU" sz="2600" dirty="0"/>
              <a:t>старший научный сотрудник </a:t>
            </a:r>
          </a:p>
          <a:p>
            <a:pPr algn="r"/>
            <a:r>
              <a:rPr lang="ru-RU" sz="2600" dirty="0"/>
              <a:t>Национального НИИ </a:t>
            </a:r>
          </a:p>
          <a:p>
            <a:pPr algn="r"/>
            <a:r>
              <a:rPr lang="ru-RU" sz="2600" dirty="0"/>
              <a:t>общественного здоровья им. Н.А. Семашко,</a:t>
            </a:r>
          </a:p>
          <a:p>
            <a:pPr algn="r"/>
            <a:r>
              <a:rPr lang="ru-RU" sz="2600" dirty="0"/>
              <a:t>врач городской поликлиники №115 ДЗМ</a:t>
            </a:r>
          </a:p>
          <a:p>
            <a:pPr algn="r"/>
            <a:r>
              <a:rPr lang="ru-RU" sz="2600" dirty="0"/>
              <a:t>Тел: 89263549331</a:t>
            </a:r>
          </a:p>
          <a:p>
            <a:pPr algn="r"/>
            <a:r>
              <a:rPr lang="en-US" sz="2600" dirty="0"/>
              <a:t>azxur@rambler.ru</a:t>
            </a:r>
            <a:r>
              <a:rPr lang="ru-RU" sz="26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68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9AA7-2317-4D35-80B8-C50512BBF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70270"/>
            <a:ext cx="10553700" cy="748880"/>
          </a:xfrm>
        </p:spPr>
        <p:txBody>
          <a:bodyPr>
            <a:noAutofit/>
          </a:bodyPr>
          <a:lstStyle/>
          <a:p>
            <a:r>
              <a:rPr lang="ru-RU" sz="1800" b="0" i="1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  <a:t>Механизм реализации проекта Как работает проект – описание, схема, типичный кейс. </a:t>
            </a:r>
            <a:br>
              <a:rPr lang="ru-RU" sz="1800" b="0" i="0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</a:br>
            <a:r>
              <a:rPr lang="ru-RU" sz="1800" b="1" i="0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  <a:t>Обращения от муниципальных образований сельской местности Республики Дагестан</a:t>
            </a:r>
            <a:endParaRPr lang="ru-RU" sz="18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D00D36-092D-4B6E-8904-708EEC3FD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0" y="906127"/>
            <a:ext cx="1506736" cy="2100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78DE922-98AE-4FD3-AF01-CDDB4E880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35" y="883894"/>
            <a:ext cx="1506735" cy="21031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3BC5F97-055E-4F2E-B482-B80313102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96" y="902591"/>
            <a:ext cx="1506736" cy="21054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10C4B5A-6ECC-4C30-BDBB-50E0D6492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944384"/>
            <a:ext cx="1476076" cy="20626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2E1A974-27FA-4317-B607-43895398B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93" y="937519"/>
            <a:ext cx="1428286" cy="204955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A4D9C4B-DB1B-44EC-98F0-80C17BFA7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15" y="3381591"/>
            <a:ext cx="1428460" cy="20315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9F2353-777F-424C-A83A-8F0AB0620F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04" y="3343943"/>
            <a:ext cx="1476076" cy="20447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4016FBF-FF04-417A-ADBE-BDB2A3FC4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2" y="3428999"/>
            <a:ext cx="1506736" cy="198417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0B41AD-C097-4528-83C2-4D919A9890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97" y="3381590"/>
            <a:ext cx="1399891" cy="203158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232042D-F773-4F1A-93F9-1F239E80D2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350539"/>
            <a:ext cx="1476076" cy="203158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1486F83-2412-4B3C-A8E6-7C5ECDD75E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01" y="901974"/>
            <a:ext cx="1538237" cy="204955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E69D1F-4B3C-4199-AC5F-5F73ECEB29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62" y="3271026"/>
            <a:ext cx="1476076" cy="21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5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9AA7-2317-4D35-80B8-C50512BBF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91" y="142875"/>
            <a:ext cx="9697860" cy="514350"/>
          </a:xfrm>
        </p:spPr>
        <p:txBody>
          <a:bodyPr>
            <a:noAutofit/>
          </a:bodyPr>
          <a:lstStyle/>
          <a:p>
            <a:r>
              <a:rPr lang="ru-RU" sz="1800" b="0" i="1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  <a:t>Механизм реализации проекта Как работает проект – описание, схема, типичный кейс.</a:t>
            </a:r>
            <a:br>
              <a:rPr lang="ru-RU" sz="1800" b="0" i="0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</a:br>
            <a:r>
              <a:rPr lang="ru-RU" sz="1800" b="1" i="0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  <a:t>Акты о проведенных мероприятиях </a:t>
            </a:r>
            <a:endParaRPr lang="ru-RU" sz="1800" b="1" dirty="0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10E4FC5-FBF5-44DD-9D1F-A554466A1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688" y="1135061"/>
            <a:ext cx="1917700" cy="143827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E7FDB09-6A44-4CCD-9741-29772231B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4810" y="1135059"/>
            <a:ext cx="1917703" cy="14382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9A315ED-28D6-4805-BEB9-D6B978CB4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4310" y="1135062"/>
            <a:ext cx="1917700" cy="1438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5BA43FBA-3573-401A-B421-5C2705F7A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7606" y="1135060"/>
            <a:ext cx="1917702" cy="14382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2775BD8-2D67-45A5-9058-4B53B0070E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103" y="1098850"/>
            <a:ext cx="1917703" cy="143827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B2F27C4-6946-40FB-9C77-927E25CE6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6600" y="1213152"/>
            <a:ext cx="1917702" cy="143827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2672E8F-4501-476D-AC89-95D7067AE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60" y="3429000"/>
            <a:ext cx="1491243" cy="21082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E229CAB-2EDA-4377-B015-EF498E1F3C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22" y="3429000"/>
            <a:ext cx="1491004" cy="21082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3CA77935-571D-456F-A251-4B11A2B79C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65" y="3519791"/>
            <a:ext cx="1581150" cy="21082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7C191BE-5F46-4EE9-B05F-DA8F084C11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1069" y="3783316"/>
            <a:ext cx="2108200" cy="158115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F3FE63F-6F46-4D34-B74E-FECDB543D3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23" y="3519790"/>
            <a:ext cx="1581150" cy="21082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20C6A85-991C-43E5-8E08-C346A748AD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750" y="3783315"/>
            <a:ext cx="2108200" cy="158115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757B34C-380F-4977-B971-F102C17D00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08444" y="3753643"/>
            <a:ext cx="2038350" cy="15287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9892FE9-03BB-45B5-91E9-E948796CC9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76101" y="1098850"/>
            <a:ext cx="1917703" cy="14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E07C8B-09DE-4300-A8B7-3D62C57E5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738" y="63825"/>
            <a:ext cx="9144000" cy="469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Участники (партнеры) проекта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6597D16-D54B-4E65-A1A7-1514ABA1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8" y="533400"/>
            <a:ext cx="11934824" cy="5324474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докторов: </a:t>
            </a:r>
            <a:r>
              <a:rPr lang="ru-RU" sz="2100" dirty="0">
                <a:latin typeface="+mn-lt"/>
                <a:cs typeface="Times New Roman" panose="02020603050405020304" pitchFamily="18" charset="0"/>
              </a:rPr>
              <a:t>гинекологи, травматологи-ортопеды, урологи, онкологи, хирурги, оториноларингологи, сердечно-сосудистые хирурги, рентгенологи, врачи УЗИ, кардиологи, терапевты, невропатологи, ревматологи </a:t>
            </a:r>
            <a:r>
              <a:rPr lang="ru-RU" sz="2100" dirty="0">
                <a:latin typeface="+mn-lt"/>
              </a:rPr>
              <a:t>(профессора, доценты и ассистенты кафедр, научные сотрудники НИИ, заведующие отделениями, рядовые врачи)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№115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ДЗМ      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ГКБ имени В.В. Вересаева ДЗМ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Клиническая больница №1 Медси                                                                                                                               ГКБ №52 ДЗМ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ГКБ им. Боткина ДЗМ                                                                                                                                      РКБ СМП, Махачкала 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МЦ «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Ниармедик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Москва                                                                                                                             НЦ неврологии, Москва 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РКБ им. А.В. Вишневского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ГКБ им.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Ерамишанцева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НМИЦССХ им. А. Н. Бакулева                                                                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Больница Центросоюза РФ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ГКБ №1, Махачкала                                                                                                                  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ентр паллиативной помощи ДЗМ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ГКБ им. М.П. Кончаловского ДЗМ                                                                                                          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МНОЦ МГУ, Москва </a:t>
            </a:r>
          </a:p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Клиника ФБ МСЭ, Москва                                                                                                                   НИИ Склифосовского ДЗМ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НМИЦ им. акад. В.И. Шумакова                                                                                                          ГКБ им. В.М.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Буянова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ДЗМ</a:t>
            </a:r>
          </a:p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РНЦРР, Москва                                                                                                         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УКБ №3 МГМУ им. И.М. Сеченова, Москва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8422A4-C0D0-4B3E-BCC2-1E6E3D3B6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7" y="2095500"/>
            <a:ext cx="4462463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E07C8B-09DE-4300-A8B7-3D62C57E5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513" y="82875"/>
            <a:ext cx="9144000" cy="469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Результаты проекта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D0648-C7DF-4787-9491-E7A73AE1C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63" y="638175"/>
            <a:ext cx="2755900" cy="2066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2C1BE0-1714-4043-BF4F-CC319B0D4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63" y="3067051"/>
            <a:ext cx="2767572" cy="246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CF9C19-83D7-4779-8E59-D765E8B85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42913"/>
            <a:ext cx="2641600" cy="1981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1A431F-D41C-4022-9E50-9C37FF43C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2495550"/>
            <a:ext cx="2641600" cy="3162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9CC52C-5947-4A62-9DF9-B2AE365F366B}"/>
              </a:ext>
            </a:extLst>
          </p:cNvPr>
          <p:cNvSpPr txBox="1"/>
          <p:nvPr/>
        </p:nvSpPr>
        <p:spPr>
          <a:xfrm>
            <a:off x="2987749" y="552450"/>
            <a:ext cx="61149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2020 года выполнены врачебные экспедиции в села Магарамкентского, Агульского, Цунтинского, Цумадинского, Дербентского, Левашинского,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Сулейман-Стальского, Сергокалинского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районов. Проконсультировано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4040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пациентов. 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363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выявлены показания для ВМП,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139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из них было организовано лечение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едеральных, Московских и республиканских клиниках, в рамках квот.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072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E07C8B-09DE-4300-A8B7-3D62C57E5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638" y="130500"/>
            <a:ext cx="9144000" cy="469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Достижения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9CC52C-5947-4A62-9DF9-B2AE365F366B}"/>
              </a:ext>
            </a:extLst>
          </p:cNvPr>
          <p:cNvSpPr txBox="1"/>
          <p:nvPr/>
        </p:nvSpPr>
        <p:spPr>
          <a:xfrm>
            <a:off x="3872829" y="687993"/>
            <a:ext cx="439102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000" i="0" dirty="0">
                <a:solidFill>
                  <a:srgbClr val="1F3245"/>
                </a:solidFill>
                <a:effectLst/>
                <a:latin typeface="Open Sans" panose="020B0604020202020204" pitchFamily="34" charset="0"/>
              </a:rPr>
              <a:t>Регулярное освещение в центральных и региональных СМИ </a:t>
            </a:r>
          </a:p>
          <a:p>
            <a:pPr marL="457200" indent="-457200">
              <a:buFontTx/>
              <a:buChar char="-"/>
            </a:pPr>
            <a:endParaRPr lang="ru-RU" sz="2000" dirty="0">
              <a:solidFill>
                <a:srgbClr val="1F3245"/>
              </a:solidFill>
              <a:latin typeface="Open Sans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000" i="0" dirty="0">
                <a:solidFill>
                  <a:srgbClr val="1F3245"/>
                </a:solidFill>
                <a:effectLst/>
                <a:latin typeface="Open Sans" panose="020B0604020202020204" pitchFamily="34" charset="0"/>
              </a:rPr>
              <a:t>За высокий вклад в развитие сельского здравоохранения 25.05.2021 г., награждение почётной грамотой Минздрава РД</a:t>
            </a:r>
          </a:p>
          <a:p>
            <a:pPr marL="457200" indent="-457200">
              <a:buFontTx/>
              <a:buChar char="-"/>
            </a:pPr>
            <a:endParaRPr lang="ru-RU" sz="2000" i="0" dirty="0">
              <a:solidFill>
                <a:srgbClr val="1F3245"/>
              </a:solidFill>
              <a:effectLst/>
              <a:latin typeface="Open Sans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000" dirty="0">
                <a:solidFill>
                  <a:srgbClr val="1F3245"/>
                </a:solidFill>
                <a:latin typeface="Open Sans" panose="020B0604020202020204" pitchFamily="34" charset="0"/>
              </a:rPr>
              <a:t>Лауреат Всероссийского конкурса социально значимых проектов Общественной палаты РФ, 01.11.2021 г.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4702B-2293-4E9D-9401-BA90D78AD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54" y="42582"/>
            <a:ext cx="3754397" cy="53676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EDAAF-E17E-4D00-9EC4-10498F9B9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3" y="42582"/>
            <a:ext cx="3754396" cy="53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65F23A-9D7B-46BC-86E6-62DA7028E369}"/>
              </a:ext>
            </a:extLst>
          </p:cNvPr>
          <p:cNvSpPr txBox="1"/>
          <p:nvPr/>
        </p:nvSpPr>
        <p:spPr>
          <a:xfrm>
            <a:off x="619124" y="47625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C2C2C"/>
                </a:solidFill>
                <a:latin typeface="PT Sans" panose="020B0503020203020204" pitchFamily="34" charset="-52"/>
              </a:rPr>
              <a:t>После представления проекта на Всероссийском форуме «Сообщество» 2-3 ноября 2021 года, а также на круглом столе «Медицина в условиях </a:t>
            </a:r>
            <a:r>
              <a:rPr lang="en-US" i="1" dirty="0">
                <a:solidFill>
                  <a:srgbClr val="2C2C2C"/>
                </a:solidFill>
                <a:latin typeface="PT Sans" panose="020B0503020203020204" pitchFamily="34" charset="-52"/>
              </a:rPr>
              <a:t>COVID-19</a:t>
            </a:r>
            <a:r>
              <a:rPr lang="ru-RU" i="1" dirty="0">
                <a:solidFill>
                  <a:srgbClr val="2C2C2C"/>
                </a:solidFill>
                <a:latin typeface="PT Sans" panose="020B0503020203020204" pitchFamily="34" charset="-52"/>
              </a:rPr>
              <a:t>» с международным участием 22.12.2021 года, поступили обращения с просьбой посетить другие регионы Северного Кавказа.</a:t>
            </a:r>
            <a:endParaRPr lang="ru-RU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EE2028-8272-4D7E-B9DD-CFFA5DE64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0" y="1760029"/>
            <a:ext cx="2510431" cy="3326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6A33-EDF9-41AC-B0A7-967899E90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16" y="1771650"/>
            <a:ext cx="2510432" cy="3314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D5EDB9-3FD4-43F1-8793-F592753FA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83" y="1760028"/>
            <a:ext cx="2469014" cy="3394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B3323B-F3F4-4E89-ADD4-D9C63AB963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18" y="1760028"/>
            <a:ext cx="2404570" cy="33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65F23A-9D7B-46BC-86E6-62DA7028E369}"/>
              </a:ext>
            </a:extLst>
          </p:cNvPr>
          <p:cNvSpPr txBox="1"/>
          <p:nvPr/>
        </p:nvSpPr>
        <p:spPr>
          <a:xfrm>
            <a:off x="652462" y="209550"/>
            <a:ext cx="10887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  <a:t>Ожидаемый результат проекта по итогам поддержки в Агентстве Образ продукта проекта по итогам поддержки (количественные и качественные показатели)</a:t>
            </a:r>
            <a:endParaRPr lang="ru-RU" i="1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1F1281FB-006A-44E2-B2F8-15D2D3039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2" y="871620"/>
            <a:ext cx="11420475" cy="2135807"/>
          </a:xfrm>
        </p:spPr>
        <p:txBody>
          <a:bodyPr>
            <a:noAutofit/>
          </a:bodyPr>
          <a:lstStyle/>
          <a:p>
            <a:r>
              <a:rPr lang="ru-RU" sz="2400" dirty="0"/>
              <a:t>Повышение доступности медицинской помощи жителям сельской местности</a:t>
            </a:r>
          </a:p>
          <a:p>
            <a:r>
              <a:rPr lang="ru-RU" sz="2400" dirty="0"/>
              <a:t>Привлечение внимания органов власти и общества к проблемам сельского здравоохранения</a:t>
            </a:r>
          </a:p>
          <a:p>
            <a:r>
              <a:rPr lang="ru-RU" sz="2400" dirty="0"/>
              <a:t>Социальная удовлетворенность населения </a:t>
            </a:r>
          </a:p>
          <a:p>
            <a:r>
              <a:rPr lang="ru-RU" sz="2400" dirty="0"/>
              <a:t>Активное участие ведущих медицинских учреждений в проекте</a:t>
            </a:r>
          </a:p>
          <a:p>
            <a:endParaRPr lang="ru-RU" sz="2400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3297706-4EA5-4513-ABD8-E55CE717BDF8}"/>
              </a:ext>
            </a:extLst>
          </p:cNvPr>
          <p:cNvSpPr/>
          <p:nvPr/>
        </p:nvSpPr>
        <p:spPr>
          <a:xfrm>
            <a:off x="5524500" y="3121308"/>
            <a:ext cx="6548437" cy="2707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Качественные показатели:</a:t>
            </a:r>
          </a:p>
          <a:p>
            <a:pPr marL="342900" indent="-342900">
              <a:buAutoNum type="arabicPeriod"/>
            </a:pPr>
            <a:r>
              <a:rPr lang="ru-RU" dirty="0"/>
              <a:t>Повышение качества медицинской помощи</a:t>
            </a:r>
          </a:p>
          <a:p>
            <a:pPr marL="342900" indent="-342900">
              <a:buAutoNum type="arabicPeriod"/>
            </a:pPr>
            <a:r>
              <a:rPr lang="ru-RU" dirty="0"/>
              <a:t>Установление профессионального сотрудничества между врачами</a:t>
            </a:r>
          </a:p>
          <a:p>
            <a:pPr marL="342900" indent="-342900">
              <a:buAutoNum type="arabicPeriod"/>
            </a:pPr>
            <a:r>
              <a:rPr lang="ru-RU" dirty="0"/>
              <a:t>Удовлетворенность населения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Снижение инвалидизации и смертности от хронических неинфекционных заболеваний 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Повышение уровня участия ведущих медицинских учреждений страны  в поддержке сельского здравоохранения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2A7B2C0-EB2F-4D11-9D50-B67AA93658A3}"/>
              </a:ext>
            </a:extLst>
          </p:cNvPr>
          <p:cNvSpPr/>
          <p:nvPr/>
        </p:nvSpPr>
        <p:spPr>
          <a:xfrm>
            <a:off x="119062" y="3121308"/>
            <a:ext cx="5048250" cy="2707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Количественные показатели:</a:t>
            </a:r>
          </a:p>
          <a:p>
            <a:pPr marL="342900" indent="-342900">
              <a:buAutoNum type="arabicPeriod"/>
            </a:pPr>
            <a:r>
              <a:rPr lang="ru-RU" sz="1800" dirty="0"/>
              <a:t>Число выполненных консультаций</a:t>
            </a:r>
          </a:p>
          <a:p>
            <a:pPr marL="342900" indent="-342900">
              <a:buAutoNum type="arabicPeriod"/>
            </a:pPr>
            <a:r>
              <a:rPr lang="ru-RU" sz="1800" dirty="0"/>
              <a:t>Число отобранных пациентов на ВМП</a:t>
            </a:r>
          </a:p>
          <a:p>
            <a:pPr marL="342900" indent="-342900">
              <a:buAutoNum type="arabicPeriod"/>
            </a:pPr>
            <a:r>
              <a:rPr lang="ru-RU" sz="1800" dirty="0"/>
              <a:t>Число пациентов, которым выполнено ВМП</a:t>
            </a:r>
          </a:p>
          <a:p>
            <a:pPr marL="342900" indent="-342900">
              <a:buAutoNum type="arabicPeriod"/>
            </a:pPr>
            <a:r>
              <a:rPr lang="ru-RU" sz="1800" dirty="0"/>
              <a:t>Число докторов и медицинских учреждений, участвующих в проекте</a:t>
            </a:r>
          </a:p>
          <a:p>
            <a:pPr marL="342900" indent="-342900">
              <a:buAutoNum type="arabicPeriod"/>
            </a:pPr>
            <a:r>
              <a:rPr lang="ru-RU" sz="1800" dirty="0"/>
              <a:t>Количество публикаций в СМИ</a:t>
            </a:r>
          </a:p>
        </p:txBody>
      </p:sp>
    </p:spTree>
    <p:extLst>
      <p:ext uri="{BB962C8B-B14F-4D97-AF65-F5344CB8AC3E}">
        <p14:creationId xmlns:p14="http://schemas.microsoft.com/office/powerpoint/2010/main" val="78027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E07C8B-09DE-4300-A8B7-3D62C57E5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7025" y="114299"/>
            <a:ext cx="6572249" cy="2863370"/>
          </a:xfrm>
        </p:spPr>
        <p:txBody>
          <a:bodyPr>
            <a:noAutofit/>
          </a:bodyPr>
          <a:lstStyle/>
          <a:p>
            <a:r>
              <a:rPr lang="ru-RU" sz="2000" dirty="0"/>
              <a:t>Партнеры проекта:</a:t>
            </a:r>
            <a:br>
              <a:rPr lang="ru-RU" sz="2000"/>
            </a:br>
            <a:r>
              <a:rPr lang="ru-RU" sz="2000"/>
              <a:t>- администрации муниципальных образований</a:t>
            </a:r>
            <a:br>
              <a:rPr lang="ru-RU" sz="2000"/>
            </a:br>
            <a:br>
              <a:rPr lang="ru-RU" sz="2000" dirty="0"/>
            </a:br>
            <a:r>
              <a:rPr lang="ru-RU" sz="2000" dirty="0"/>
              <a:t>Необходимы партнеры:</a:t>
            </a:r>
            <a:br>
              <a:rPr lang="ru-RU" sz="2000" dirty="0"/>
            </a:br>
            <a:r>
              <a:rPr lang="ru-RU" sz="2000" dirty="0"/>
              <a:t>- органы власти и управления региона</a:t>
            </a:r>
            <a:br>
              <a:rPr lang="ru-RU" sz="2000" dirty="0"/>
            </a:br>
            <a:r>
              <a:rPr lang="ru-RU" sz="2000" dirty="0"/>
              <a:t>- ведущие медицинские </a:t>
            </a:r>
            <a:r>
              <a:rPr lang="ru-RU" sz="2000"/>
              <a:t>учреждения страны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41419B-12CA-4A35-9A65-498C0A9AF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059678"/>
            <a:ext cx="3095626" cy="2753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0D84DF-64F7-442D-BB6F-62DFC14E0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185" y="222010"/>
            <a:ext cx="2930044" cy="2581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D916-CFBD-498C-9C20-138E4014E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3474" y="255346"/>
            <a:ext cx="2863370" cy="2581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760F2F-72C9-446E-BF76-F28C8BD09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19" y="3083086"/>
            <a:ext cx="3647332" cy="26882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DFB0FD-D7CA-427C-BCB0-D18A7340F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059678"/>
            <a:ext cx="2924176" cy="27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4030F31-473D-4C63-8013-C3AF3019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4" y="155019"/>
            <a:ext cx="6205835" cy="447675"/>
          </a:xfrm>
        </p:spPr>
        <p:txBody>
          <a:bodyPr>
            <a:noAutofit/>
          </a:bodyPr>
          <a:lstStyle/>
          <a:p>
            <a:r>
              <a:rPr lang="ru-RU" sz="1600" dirty="0"/>
              <a:t>Актуальность и социальная значимость проблемы доступности медицинской помощи сельскому населению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1AC929-3AD5-48CF-AEA1-FBF9CF18C832}"/>
              </a:ext>
            </a:extLst>
          </p:cNvPr>
          <p:cNvSpPr txBox="1"/>
          <p:nvPr/>
        </p:nvSpPr>
        <p:spPr>
          <a:xfrm>
            <a:off x="7124701" y="9525"/>
            <a:ext cx="4892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Численность населения Республики Дагестан -  </a:t>
            </a:r>
            <a:r>
              <a:rPr lang="ru-RU" sz="1400" b="1" dirty="0"/>
              <a:t>3 133 303 чел</a:t>
            </a:r>
            <a:r>
              <a:rPr lang="ru-RU" sz="1400" dirty="0"/>
              <a:t>. </a:t>
            </a:r>
          </a:p>
          <a:p>
            <a:r>
              <a:rPr lang="ru-RU" sz="1400" dirty="0"/>
              <a:t>Сельское население — </a:t>
            </a:r>
            <a:r>
              <a:rPr lang="ru-RU" sz="1400" b="1" dirty="0"/>
              <a:t>55 % </a:t>
            </a:r>
            <a:r>
              <a:rPr lang="ru-RU" sz="1400" dirty="0"/>
              <a:t>(1723316 чел.), из них </a:t>
            </a:r>
            <a:r>
              <a:rPr lang="ru-RU" sz="1400" b="1" dirty="0"/>
              <a:t>46% </a:t>
            </a:r>
            <a:r>
              <a:rPr lang="ru-RU" sz="1400" dirty="0"/>
              <a:t>(</a:t>
            </a:r>
            <a:r>
              <a:rPr lang="en-US" sz="1400" dirty="0"/>
              <a:t>~700 </a:t>
            </a:r>
            <a:r>
              <a:rPr lang="ru-RU" sz="1400" dirty="0"/>
              <a:t>тыс.) в горной местности  [Росстат, 2020].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6C2316F-5140-40CA-94FA-DDE925926CA8}"/>
              </a:ext>
            </a:extLst>
          </p:cNvPr>
          <p:cNvSpPr/>
          <p:nvPr/>
        </p:nvSpPr>
        <p:spPr>
          <a:xfrm>
            <a:off x="8290913" y="3267075"/>
            <a:ext cx="3848100" cy="2493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</a:rPr>
              <a:t>Немедицинские факторы, влияющие на здоровье сельского населения: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транспортная доступность;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условия и уклад жизни сельского населения; </a:t>
            </a:r>
          </a:p>
          <a:p>
            <a:r>
              <a:rPr lang="ru-RU" sz="1800" dirty="0">
                <a:solidFill>
                  <a:schemeClr val="tx1"/>
                </a:solidFill>
              </a:rPr>
              <a:t>низкий уровень жизни и санитарной грамотности населения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B52F1E4-C2FB-4BF4-85D8-0D80BD359F20}"/>
              </a:ext>
            </a:extLst>
          </p:cNvPr>
          <p:cNvSpPr/>
          <p:nvPr/>
        </p:nvSpPr>
        <p:spPr>
          <a:xfrm>
            <a:off x="8334371" y="800576"/>
            <a:ext cx="3761183" cy="2414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Сельское здравоохранение: </a:t>
            </a:r>
          </a:p>
          <a:p>
            <a:r>
              <a:rPr lang="ru-RU" dirty="0">
                <a:solidFill>
                  <a:schemeClr val="tx1"/>
                </a:solidFill>
              </a:rPr>
              <a:t> дефицит медицинских кадров; </a:t>
            </a:r>
          </a:p>
          <a:p>
            <a:r>
              <a:rPr lang="ru-RU" dirty="0">
                <a:solidFill>
                  <a:schemeClr val="tx1"/>
                </a:solidFill>
              </a:rPr>
              <a:t>нехватка медицинского оборудования; </a:t>
            </a:r>
          </a:p>
          <a:p>
            <a:r>
              <a:rPr lang="ru-RU" dirty="0">
                <a:solidFill>
                  <a:schemeClr val="tx1"/>
                </a:solidFill>
              </a:rPr>
              <a:t>износ основных фондов; недостаточная профилактическая работа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1EE2265-D3C7-41DE-AF72-800963BE1CA0}"/>
              </a:ext>
            </a:extLst>
          </p:cNvPr>
          <p:cNvSpPr/>
          <p:nvPr/>
        </p:nvSpPr>
        <p:spPr>
          <a:xfrm>
            <a:off x="61615" y="743903"/>
            <a:ext cx="3424535" cy="3551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Особенности здравоохранения Республике Дагестан:</a:t>
            </a:r>
          </a:p>
          <a:p>
            <a:r>
              <a:rPr lang="ru-RU" dirty="0">
                <a:solidFill>
                  <a:schemeClr val="tx1"/>
                </a:solidFill>
              </a:rPr>
              <a:t>концентрация основных ресурсов в столице республики(структурные диспропорции)</a:t>
            </a:r>
          </a:p>
          <a:p>
            <a:r>
              <a:rPr lang="ru-RU" dirty="0">
                <a:solidFill>
                  <a:schemeClr val="tx1"/>
                </a:solidFill>
              </a:rPr>
              <a:t>высокая доля частного сектора здравоохранения;</a:t>
            </a:r>
          </a:p>
          <a:p>
            <a:r>
              <a:rPr lang="ru-RU" dirty="0">
                <a:solidFill>
                  <a:schemeClr val="tx1"/>
                </a:solidFill>
              </a:rPr>
              <a:t>недостаточный уровень подготовки медицинского персонала;</a:t>
            </a:r>
          </a:p>
          <a:p>
            <a:r>
              <a:rPr lang="ru-RU" dirty="0">
                <a:solidFill>
                  <a:schemeClr val="tx1"/>
                </a:solidFill>
              </a:rPr>
              <a:t>недостаточное развитие ВМП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8929C59-565F-438E-B60A-2CF2EC89B3B0}"/>
              </a:ext>
            </a:extLst>
          </p:cNvPr>
          <p:cNvSpPr/>
          <p:nvPr/>
        </p:nvSpPr>
        <p:spPr>
          <a:xfrm>
            <a:off x="4512169" y="1076325"/>
            <a:ext cx="2752725" cy="227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Приводит к снижению доступности медицинской помощи сельскому населению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39C25115-DE9C-41E6-8AF4-63C3F9AFD696}"/>
              </a:ext>
            </a:extLst>
          </p:cNvPr>
          <p:cNvSpPr/>
          <p:nvPr/>
        </p:nvSpPr>
        <p:spPr>
          <a:xfrm>
            <a:off x="3594340" y="1376933"/>
            <a:ext cx="80963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4C40A6B3-B098-4F7B-BA82-D79F7683014D}"/>
              </a:ext>
            </a:extLst>
          </p:cNvPr>
          <p:cNvSpPr/>
          <p:nvPr/>
        </p:nvSpPr>
        <p:spPr>
          <a:xfrm rot="5400000">
            <a:off x="7578755" y="1149407"/>
            <a:ext cx="484632" cy="939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63E90E87-8B70-4C21-A1F3-F6F6E6F6821C}"/>
              </a:ext>
            </a:extLst>
          </p:cNvPr>
          <p:cNvSpPr/>
          <p:nvPr/>
        </p:nvSpPr>
        <p:spPr>
          <a:xfrm rot="6641350">
            <a:off x="7373883" y="2912213"/>
            <a:ext cx="484632" cy="982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8F0DA5D9-6882-4C3C-ACC1-00F7C479D138}"/>
              </a:ext>
            </a:extLst>
          </p:cNvPr>
          <p:cNvSpPr/>
          <p:nvPr/>
        </p:nvSpPr>
        <p:spPr>
          <a:xfrm rot="1779050">
            <a:off x="5152509" y="3360768"/>
            <a:ext cx="484632" cy="939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A37E5A2-032B-420B-AABA-73BAA6046048}"/>
              </a:ext>
            </a:extLst>
          </p:cNvPr>
          <p:cNvSpPr/>
          <p:nvPr/>
        </p:nvSpPr>
        <p:spPr>
          <a:xfrm>
            <a:off x="2847975" y="4318896"/>
            <a:ext cx="4981575" cy="1502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рост заболеваемости, инвалидизации; </a:t>
            </a:r>
          </a:p>
          <a:p>
            <a:r>
              <a:rPr lang="ru-RU" sz="1800" dirty="0"/>
              <a:t>рост расходов на медицинскую помощь; формирование потоков пациентов за пределы республики для получения ВМП, что сопряжено с личными расходами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55662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438-0F70-4164-B148-5C1B5D15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" y="0"/>
            <a:ext cx="11380852" cy="394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Медико-демографическая характеристика Республики Дагестан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142E81E-2F66-41ED-B575-6A345CBB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422439"/>
              </p:ext>
            </p:extLst>
          </p:nvPr>
        </p:nvGraphicFramePr>
        <p:xfrm>
          <a:off x="0" y="3162298"/>
          <a:ext cx="3962399" cy="269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5891576-30E7-460D-81EF-C9587ED51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617167"/>
              </p:ext>
            </p:extLst>
          </p:nvPr>
        </p:nvGraphicFramePr>
        <p:xfrm>
          <a:off x="8191500" y="3358972"/>
          <a:ext cx="4000500" cy="249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AD801B8-7D93-490A-9A5A-F4F21986A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6725"/>
              </p:ext>
            </p:extLst>
          </p:nvPr>
        </p:nvGraphicFramePr>
        <p:xfrm>
          <a:off x="165100" y="611277"/>
          <a:ext cx="3797299" cy="233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D8E41F3-A240-4D0C-9035-24352338A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198696"/>
              </p:ext>
            </p:extLst>
          </p:nvPr>
        </p:nvGraphicFramePr>
        <p:xfrm>
          <a:off x="8267701" y="611276"/>
          <a:ext cx="3924298" cy="274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2FDE9-572E-4E7A-959A-8DA07E7D4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825" y="857194"/>
            <a:ext cx="3872449" cy="48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DD1CF-DE0A-42FF-BBCB-2571945BE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41" y="1"/>
            <a:ext cx="9144000" cy="457200"/>
          </a:xfrm>
        </p:spPr>
        <p:txBody>
          <a:bodyPr>
            <a:normAutofit/>
          </a:bodyPr>
          <a:lstStyle/>
          <a:p>
            <a:r>
              <a:rPr lang="ru-RU" sz="2000" dirty="0"/>
              <a:t>Особенности сельского здравоохранения Республики Дагестан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B1BAF9F-D118-4077-861A-6471AC440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358689"/>
              </p:ext>
            </p:extLst>
          </p:nvPr>
        </p:nvGraphicFramePr>
        <p:xfrm>
          <a:off x="59474" y="457201"/>
          <a:ext cx="5588852" cy="238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9EFAE40-02AB-40B2-94CB-8BA38A943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530917"/>
              </p:ext>
            </p:extLst>
          </p:nvPr>
        </p:nvGraphicFramePr>
        <p:xfrm>
          <a:off x="6841893" y="314466"/>
          <a:ext cx="5130800" cy="283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FEC4594-8646-44D5-8906-0C1A3097A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742948"/>
              </p:ext>
            </p:extLst>
          </p:nvPr>
        </p:nvGraphicFramePr>
        <p:xfrm>
          <a:off x="7049274" y="3010829"/>
          <a:ext cx="47160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937CC7D4-1CFD-4DEE-AD37-0FD303C43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790148"/>
              </p:ext>
            </p:extLst>
          </p:nvPr>
        </p:nvGraphicFramePr>
        <p:xfrm>
          <a:off x="219306" y="2917346"/>
          <a:ext cx="5876693" cy="283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11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40D533-0BE1-478D-8459-A58F66672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8695" y="1285874"/>
            <a:ext cx="6477000" cy="442912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 Ситуация в Дагестане — одна из самых сложных в стране и требует неотложных мер …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здравоохранения региона работает с серьезной нагрузкой, несмотря на самоотверженные усилия врачей, медсестер, увеличивается число трагических исходов, в том числе среди самих медицинских работников. Люди говорят и о том, что необходимую медицинскую помощь не всегда и не везде можно получить своевременно и в полном объеме.»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/>
              <a:t>В.В. Путин </a:t>
            </a:r>
          </a:p>
          <a:p>
            <a:r>
              <a:rPr lang="ru-RU" sz="1800" dirty="0"/>
              <a:t>18.05.2020 г.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Минздраву поручено подготовить и реализовать детальный план и помочь Дагестану тест-системами, лекарствами, оборудованием, а главное – кадрами.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1026" name="Picture 2" descr="Путин потребовал решить вопрос с обеспечением Дагестана тест-системами на  коронавирус - Общество - ТАСС">
            <a:extLst>
              <a:ext uri="{FF2B5EF4-FFF2-40B4-BE49-F238E27FC236}">
                <a16:creationId xmlns:a16="http://schemas.microsoft.com/office/drawing/2014/main" id="{0FD72812-75A7-43DF-B7AF-E43CE593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5" y="1471612"/>
            <a:ext cx="5285916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E642C1-086C-4F02-9675-11850F190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66" y="238126"/>
            <a:ext cx="9144000" cy="457200"/>
          </a:xfrm>
        </p:spPr>
        <p:txBody>
          <a:bodyPr>
            <a:normAutofit/>
          </a:bodyPr>
          <a:lstStyle/>
          <a:p>
            <a:r>
              <a:rPr lang="ru-RU" sz="2000" dirty="0"/>
              <a:t>Ситуация в Республике Дагестан, в период пандемии</a:t>
            </a:r>
          </a:p>
        </p:txBody>
      </p:sp>
    </p:spTree>
    <p:extLst>
      <p:ext uri="{BB962C8B-B14F-4D97-AF65-F5344CB8AC3E}">
        <p14:creationId xmlns:p14="http://schemas.microsoft.com/office/powerpoint/2010/main" val="201485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9AA7-2317-4D35-80B8-C50512BBF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"/>
            <a:ext cx="10346226" cy="361950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Динамика некоторых показателей деятельности системы здравоохранения Республики Дагестан в период пандемии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CCEAF87-5BD2-4200-A19D-1A722967A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069458"/>
              </p:ext>
            </p:extLst>
          </p:nvPr>
        </p:nvGraphicFramePr>
        <p:xfrm>
          <a:off x="6775704" y="3166916"/>
          <a:ext cx="5341626" cy="273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6F7B71F-8486-4D26-9F19-6C0C4A4B8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393667"/>
              </p:ext>
            </p:extLst>
          </p:nvPr>
        </p:nvGraphicFramePr>
        <p:xfrm>
          <a:off x="347087" y="490393"/>
          <a:ext cx="4600770" cy="228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343EC07-089B-4CC7-AC4E-CE4C132B8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949829"/>
              </p:ext>
            </p:extLst>
          </p:nvPr>
        </p:nvGraphicFramePr>
        <p:xfrm>
          <a:off x="152400" y="2777306"/>
          <a:ext cx="4795457" cy="300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DAD24B9-ECF8-4C61-9751-63661DBDD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877230"/>
              </p:ext>
            </p:extLst>
          </p:nvPr>
        </p:nvGraphicFramePr>
        <p:xfrm>
          <a:off x="6597400" y="490392"/>
          <a:ext cx="5595434" cy="25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495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958E6-8895-4670-B4FF-A46812863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191" y="0"/>
            <a:ext cx="9144000" cy="390525"/>
          </a:xfrm>
        </p:spPr>
        <p:txBody>
          <a:bodyPr>
            <a:normAutofit/>
          </a:bodyPr>
          <a:lstStyle/>
          <a:p>
            <a:r>
              <a:rPr lang="ru-RU" sz="1600" b="1" i="0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  <a:t>Проект как решение проблемы Описание решения проблемы, предлагаемое лидером проекта.</a:t>
            </a:r>
            <a:endParaRPr lang="ru-RU" sz="1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456CC6-1C0A-4462-98A2-53B61F1E4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" y="314326"/>
            <a:ext cx="12030075" cy="5486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важнейших факторов устойчивого социально-экономического развития Российской Федерации, является сохранение и укрепление здоровья населения. Состояние здоровья сельского населения в Российской Федерации вызывает серьезные опасения, а вопросы его поддержания сохраняют свою актуальность, несмотря на значительное внимание к вопросам здравоохранения на селе Правительства Российской Федерации.  </a:t>
            </a:r>
            <a:endParaRPr lang="ru-RU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Существующие условия жизни в сельской местности, связанные с географическими, экономическими, культурными, медицинскими факторами, вызывают множество проблем, в вопросах сохранения и укрепления здоровья сельского населения.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Характерными для сельской местности, являются сложные условия труда и быта, отсутствие водопровода, канализаций; затруднен доступ к квалифицированной медицинской помощи в силу географической удаленности. Также сельское население отличает консерватизм и традиционный уклад жизни, что формирует, в некоторой степени, склонность к недоверию официальной медицине и предпочтение в лечении недугов, народных средств; распространено сокрытие болезней, из-за боязни осуждения.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Республиканского информационно-аналитического центра Министерства здравоохранения Республики Дагестан «исторически сложившиеся в регионе сеть медицинских учреждений, их структура, типы, количество и мощность в традиционных рамках административно-территориального деления не обеспечивают должного уровня оказания медицинской помощи. Требует решения проблема оказания адекватной этапной скорой и неотложной медицинской помощи, дальнейшее развитие специализированной, в том числе хирургической, высококвалифицированной стационарной помощи. Сохраняется недостаточное оснащение современным оборудованием, нехватка отдельных лекарственных препаратов, недостаточный уровень подготовки медицинского персонала, нерешенные социальные вопросы, низкая санитарная грамотность и медицинская активность населения.»</a:t>
            </a:r>
            <a:endParaRPr lang="ru-RU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развитие многих видов медицинской помощи в Республике Дагестан, формирует потоки пациентов в учреждения здравоохранения за пределами Республики, что сопряжено с личными расходами граждан на проезд, проживание в другом регионе, а также, зачастую, с оплатой медицинской помощи. Так, по заявлениям органов управления здравоохранением, среди регионов Российской Федерации, граждане которых получали медицинскую помощь в учреждениях здравоохранения Москвы, наибольшая доля приходится на пациентов из Республики Дагестан, которая из года в год, увеличивается.</a:t>
            </a:r>
            <a:endParaRPr lang="ru-RU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данных условиях, реализация благотворительного проекта «Здоровое село», пусть даже и точечно, в отдельных труднодоступных населенных пунктах, будет способствовать улучшению состояния здоровья сельского населения, а предусмотренная в рамках проекта, организация высокотехнологичной медицинской помощи, существенно сократит расходы граждан. Вместе с тем, реализация данного проекта, позволит обратить внимание общественности и органов управления к имеющимся проблемам в системе оказания медицинской помощи в сельской местности Республики Дагестан.</a:t>
            </a:r>
            <a:endParaRPr lang="ru-RU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56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016" y="115641"/>
            <a:ext cx="7965670" cy="1463449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Цель проекта </a:t>
            </a:r>
            <a:r>
              <a:rPr lang="ru-RU" sz="3200" dirty="0"/>
              <a:t>– повышение доступности медицинской помощи для жителей сельской местности Республики Дагестан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075" y="1714499"/>
            <a:ext cx="8097611" cy="5027859"/>
          </a:xfrm>
        </p:spPr>
        <p:txBody>
          <a:bodyPr/>
          <a:lstStyle/>
          <a:p>
            <a:r>
              <a:rPr lang="ru-RU" sz="2400" b="1" dirty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изучение основных показателей здоровья населения районов и деятельности медицинских организаций;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привлечение для участия в проекте федеральных и республиканских медицинских учреждений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консультации пациентов бригадами врачей, сформированными из специалистов, в соответствии с потребностями населения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обмен опытом с врачами территории, установление профессионального сотрудничества, круглые столы, лекции, мастер-классы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содействие в получении ВМП сельскому населению в ведущих медицинских учреждениях Москвы и республики, в рамках квот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привлечение внимания общества к проблемам здравоохранения на селе.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2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9AA7-2317-4D35-80B8-C50512BBF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966" y="0"/>
            <a:ext cx="9697860" cy="514350"/>
          </a:xfrm>
        </p:spPr>
        <p:txBody>
          <a:bodyPr>
            <a:noAutofit/>
          </a:bodyPr>
          <a:lstStyle/>
          <a:p>
            <a:r>
              <a:rPr lang="ru-RU" sz="1800" b="0" i="0" dirty="0">
                <a:solidFill>
                  <a:srgbClr val="2C2C2C"/>
                </a:solidFill>
                <a:effectLst/>
                <a:latin typeface="PT Sans" panose="020B0503020203020204" pitchFamily="34" charset="-52"/>
              </a:rPr>
              <a:t>Механизм реализации проекта Как работает проект – описание, схема, типичный кейс. </a:t>
            </a: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DF04EF-ACF0-4321-8717-DAADE440A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15" y="683594"/>
            <a:ext cx="10821809" cy="4974256"/>
          </a:xfrm>
        </p:spPr>
        <p:txBody>
          <a:bodyPr>
            <a:normAutofit/>
          </a:bodyPr>
          <a:lstStyle/>
          <a:p>
            <a:r>
              <a:rPr lang="ru-RU" sz="1800" dirty="0"/>
              <a:t>1 . Поступление заявки от какого-либо муниципального образования сельской местности, с просьбой посетить район в рамках благотворительного проекта «Здоровое село»; рассмотрение данной заявки</a:t>
            </a:r>
          </a:p>
          <a:p>
            <a:r>
              <a:rPr lang="ru-RU" sz="1800" dirty="0"/>
              <a:t>2. Первоначальный выезд в данное муниципальное образование, встреча с администрацией, органами управления здравоохранением, врачами, населением; выявление проблемных зон (структура заболеваемости, кадровый состав и ресурсы учреждений здравоохранения, проблемные зоны в обеспечении медицинской помощью территории).</a:t>
            </a:r>
          </a:p>
          <a:p>
            <a:r>
              <a:rPr lang="ru-RU" sz="1800" dirty="0"/>
              <a:t>3. Формирование мероприятий для реализации на данной территории в рамках проекта, определение сроков и состава группы врачей по специальностям для выезда на данную территорию.</a:t>
            </a:r>
          </a:p>
          <a:p>
            <a:r>
              <a:rPr lang="ru-RU" sz="1800" dirty="0"/>
              <a:t>4. Подготовка местных медицинских служб к приезду группы, формирование записи к специалистам, дооснащение необходимым инструментарием, информирование населения.</a:t>
            </a:r>
          </a:p>
          <a:p>
            <a:r>
              <a:rPr lang="ru-RU" sz="1800" dirty="0"/>
              <a:t>5. Приезд группы врачей, совместные приемы пациентов с местными докторами, установление между ними профессионального сотрудничества, проведение круглых столов. Отбор пациентов для ВМП, с определением их дальнейшей маршрутизации.</a:t>
            </a:r>
          </a:p>
          <a:p>
            <a:r>
              <a:rPr lang="ru-RU" sz="1800" dirty="0"/>
              <a:t>6. Анализ проведенных мероприятий, с формированием заключительного акта, обсуждением и рекомендациями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38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</TotalTime>
  <Words>1614</Words>
  <Application>Microsoft Office PowerPoint</Application>
  <PresentationFormat>Широкоэкранный</PresentationFormat>
  <Paragraphs>118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PT Sans</vt:lpstr>
      <vt:lpstr>Times New Roman</vt:lpstr>
      <vt:lpstr>Тема Office</vt:lpstr>
      <vt:lpstr> Благотворительный проект «Здоровое село» (опыт оказания медицинской помощи сельскому населению Республики Дагестан в период пандемии COVID-19)</vt:lpstr>
      <vt:lpstr>Актуальность и социальная значимость проблемы доступности медицинской помощи сельскому населению</vt:lpstr>
      <vt:lpstr>Медико-демографическая характеристика Республики Дагестан</vt:lpstr>
      <vt:lpstr>Особенности сельского здравоохранения Республики Дагестан</vt:lpstr>
      <vt:lpstr>Ситуация в Республике Дагестан, в период пандемии</vt:lpstr>
      <vt:lpstr>Динамика некоторых показателей деятельности системы здравоохранения Республики Дагестан в период пандемии</vt:lpstr>
      <vt:lpstr>Проект как решение проблемы Описание решения проблемы, предлагаемое лидером проекта.</vt:lpstr>
      <vt:lpstr>Цель проекта – повышение доступности медицинской помощи для жителей сельской местности Республики Дагестан</vt:lpstr>
      <vt:lpstr>Механизм реализации проекта Как работает проект – описание, схема, типичный кейс. </vt:lpstr>
      <vt:lpstr>Механизм реализации проекта Как работает проект – описание, схема, типичный кейс.  Обращения от муниципальных образований сельской местности Республики Дагестан</vt:lpstr>
      <vt:lpstr>Механизм реализации проекта Как работает проект – описание, схема, типичный кейс. Акты о проведенных мероприятиях </vt:lpstr>
      <vt:lpstr>Участники (партнеры) проекта</vt:lpstr>
      <vt:lpstr>Результаты проекта</vt:lpstr>
      <vt:lpstr>Достижения</vt:lpstr>
      <vt:lpstr>Презентация PowerPoint</vt:lpstr>
      <vt:lpstr>Презентация PowerPoint</vt:lpstr>
      <vt:lpstr>Партнеры проекта: - администрации муниципальных образований  Необходимы партнеры: - органы власти и управления региона - ведущие медицинские учреждения страны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Nikitina Natalya</dc:creator>
  <cp:lastModifiedBy>Agamov Zagir</cp:lastModifiedBy>
  <cp:revision>65</cp:revision>
  <dcterms:created xsi:type="dcterms:W3CDTF">2021-10-04T09:27:44Z</dcterms:created>
  <dcterms:modified xsi:type="dcterms:W3CDTF">2022-04-25T17:27:09Z</dcterms:modified>
</cp:coreProperties>
</file>