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86" r:id="rId2"/>
    <p:sldMasterId id="2147483698" r:id="rId3"/>
    <p:sldMasterId id="2147483710" r:id="rId4"/>
    <p:sldMasterId id="2147483722" r:id="rId5"/>
    <p:sldMasterId id="2147483734" r:id="rId6"/>
  </p:sldMasterIdLst>
  <p:notesMasterIdLst>
    <p:notesMasterId r:id="rId12"/>
  </p:notesMasterIdLst>
  <p:handoutMasterIdLst>
    <p:handoutMasterId r:id="rId13"/>
  </p:handoutMasterIdLst>
  <p:sldIdLst>
    <p:sldId id="488" r:id="rId7"/>
    <p:sldId id="489" r:id="rId8"/>
    <p:sldId id="490" r:id="rId9"/>
    <p:sldId id="493" r:id="rId10"/>
    <p:sldId id="495" r:id="rId11"/>
  </p:sldIdLst>
  <p:sldSz cx="9144000" cy="6858000" type="screen4x3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6E63A"/>
    <a:srgbClr val="33CC33"/>
    <a:srgbClr val="0000CC"/>
    <a:srgbClr val="66FF66"/>
    <a:srgbClr val="0066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526" autoAdjust="0"/>
    <p:restoredTop sz="96433" autoAdjust="0"/>
  </p:normalViewPr>
  <p:slideViewPr>
    <p:cSldViewPr>
      <p:cViewPr varScale="1">
        <p:scale>
          <a:sx n="88" d="100"/>
          <a:sy n="88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74C8C-CA5C-4A3E-A412-8C5CB90EE624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502ACE1B-FEA1-4678-9A3C-12A753869FB0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Сильные стороны </a:t>
          </a:r>
          <a:endParaRPr lang="ru-RU" sz="24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Ежегодное увеличение % охвата АРВТ больных ВИЧ-инфекцией 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Эффективная реализация мероприятий по профилактике вертикального пути передачи ВИЧ-инфекции от матери ребенку 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Многопрофильность</a:t>
          </a: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и взаимозаменяемость специалистов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Высокий уровень компетенции персонала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Дистанционные формы профработы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Наличие сети из 26 </a:t>
          </a:r>
          <a:r>
            <a:rPr lang="ru-RU" sz="1100" b="1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скрининговых</a:t>
          </a: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лабораторий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Широкий спектр лабораторных анализов, стандартизированные сроки выполнения лаб. анализов, логистика доставки проб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Доступность специфического лечения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Социальная, психологическая, юридическая виды помощи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Группа взаимопомощи лиц, живущих с ВИЧ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Применение инновационных форм обследования на ВИЧ-инфекцию (мобильные группы по </a:t>
          </a:r>
          <a:r>
            <a:rPr lang="ru-RU" sz="1100" b="1" dirty="0" err="1" smtClean="0">
              <a:solidFill>
                <a:schemeClr val="tx1"/>
              </a:solidFill>
              <a:latin typeface="Calibri"/>
              <a:ea typeface="Calibri"/>
              <a:cs typeface="Calibri"/>
            </a:rPr>
            <a:t>экспресс-тестированию</a:t>
          </a:r>
          <a:r>
            <a:rPr lang="ru-RU" sz="1100" b="1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) </a:t>
          </a:r>
          <a:endParaRPr lang="ru-RU" sz="11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cs typeface="Calibri"/>
            </a:rPr>
            <a:t>Эффективная реализация профилактических </a:t>
          </a:r>
          <a:r>
            <a:rPr lang="ru-RU" sz="1100" b="1" dirty="0" err="1" smtClean="0">
              <a:solidFill>
                <a:schemeClr val="tx1"/>
              </a:solidFill>
              <a:latin typeface="Calibri"/>
              <a:cs typeface="Calibri"/>
            </a:rPr>
            <a:t>инфокомпаний</a:t>
          </a:r>
          <a:r>
            <a:rPr lang="ru-RU" sz="1100" b="1" dirty="0" smtClean="0">
              <a:solidFill>
                <a:schemeClr val="tx1"/>
              </a:solidFill>
              <a:latin typeface="Calibri"/>
              <a:cs typeface="Calibri"/>
            </a:rPr>
            <a:t>, проектов, в т.ч волонтёрское движение</a:t>
          </a: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</a:t>
          </a:r>
          <a:endParaRPr lang="ru-RU" sz="1100" b="1" dirty="0" smtClean="0">
            <a:solidFill>
              <a:schemeClr val="tx1"/>
            </a:solidFill>
            <a:latin typeface="Calibri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Сертификат качества Росздравнадзора </a:t>
          </a:r>
          <a:endParaRPr lang="ru-RU" sz="1100" b="1" dirty="0">
            <a:solidFill>
              <a:schemeClr val="tx1"/>
            </a:solidFill>
          </a:endParaRPr>
        </a:p>
      </dgm:t>
    </dgm:pt>
    <dgm:pt modelId="{37FB9941-8AA0-4947-B46E-E8EF4194B0B4}" type="parTrans" cxnId="{D69B4241-E1E0-4602-9B3A-C79A5BC1D6F4}">
      <dgm:prSet/>
      <dgm:spPr/>
      <dgm:t>
        <a:bodyPr/>
        <a:lstStyle/>
        <a:p>
          <a:endParaRPr lang="ru-RU" b="1"/>
        </a:p>
      </dgm:t>
    </dgm:pt>
    <dgm:pt modelId="{75F70BD3-40E9-4F25-9933-B7DEEAD773D9}" type="sibTrans" cxnId="{D69B4241-E1E0-4602-9B3A-C79A5BC1D6F4}">
      <dgm:prSet/>
      <dgm:spPr/>
      <dgm:t>
        <a:bodyPr/>
        <a:lstStyle/>
        <a:p>
          <a:endParaRPr lang="ru-RU" b="1"/>
        </a:p>
      </dgm:t>
    </dgm:pt>
    <dgm:pt modelId="{CAA6E4CE-A16D-4C50-A174-FB70F14002DA}">
      <dgm:prSet phldrT="[Текст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Слабые стороны </a:t>
          </a:r>
          <a:endParaRPr lang="ru-RU" sz="2400" b="1" dirty="0" smtClean="0">
            <a:solidFill>
              <a:schemeClr val="tx1"/>
            </a:solidFill>
            <a:latin typeface="Calibri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Отвлечение ресурсов на НКВИ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Кадровый дефицит + миграция медперсонала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Низкая </a:t>
          </a:r>
          <a:r>
            <a:rPr lang="ru-RU" sz="1000" b="1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доступность к медицинской помощи в отдельных МО, </a:t>
          </a: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слабое  взаимодействие внутри МО и между МО в части преемственности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Недостаточный уровень актуализации проблемы ВИЧ-инфекции у администраций МО 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Недостаточное финансирование мероприятий по профилактике ВИЧ-инфекции в МО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Низкий охват профилактическими мероприятиями старшей возрастной группы, работающего населения, мигрантов, МСМ, КСР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Около 20-25%  ВИЧ+ низко привержены к АРВТ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Несовершенство законодательной базы по ответственности ВИЧ+ лиц Несовершенство ФР ВИЧ (централизация на региональный Центр СПИД)</a:t>
          </a:r>
          <a:endParaRPr lang="ru-RU" sz="1000" b="1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Большой процент износа оборудования в </a:t>
          </a:r>
          <a:r>
            <a:rPr lang="ru-RU" sz="1000" b="1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скрининговых</a:t>
          </a: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лабораториях</a:t>
          </a:r>
          <a:endParaRPr lang="ru-RU" sz="1000" b="1" dirty="0" smtClean="0">
            <a:solidFill>
              <a:schemeClr val="tx1"/>
            </a:solidFill>
            <a:latin typeface="Calibri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Отсутствие </a:t>
          </a:r>
          <a:r>
            <a:rPr lang="ru-RU" sz="1000" b="1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секвенатора</a:t>
          </a: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, цифрового </a:t>
          </a:r>
          <a:r>
            <a:rPr lang="ru-RU" sz="1000" b="1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флюорографа</a:t>
          </a:r>
          <a:r>
            <a:rPr lang="ru-RU" sz="1000" b="1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</a:t>
          </a:r>
          <a:endParaRPr lang="ru-RU" sz="1000" b="1" dirty="0">
            <a:solidFill>
              <a:schemeClr val="tx1"/>
            </a:solidFill>
          </a:endParaRPr>
        </a:p>
      </dgm:t>
    </dgm:pt>
    <dgm:pt modelId="{48CC4964-6FAD-49F1-9DB8-583AD4561876}" type="parTrans" cxnId="{B8DDB96D-DAA1-4FFF-A1EA-BA20383BFBE8}">
      <dgm:prSet/>
      <dgm:spPr/>
      <dgm:t>
        <a:bodyPr/>
        <a:lstStyle/>
        <a:p>
          <a:endParaRPr lang="ru-RU" b="1"/>
        </a:p>
      </dgm:t>
    </dgm:pt>
    <dgm:pt modelId="{9D12DBA7-21DF-4BDF-9D54-0A8F925B5F9A}" type="sibTrans" cxnId="{B8DDB96D-DAA1-4FFF-A1EA-BA20383BFBE8}">
      <dgm:prSet/>
      <dgm:spPr/>
      <dgm:t>
        <a:bodyPr/>
        <a:lstStyle/>
        <a:p>
          <a:endParaRPr lang="ru-RU" b="1"/>
        </a:p>
      </dgm:t>
    </dgm:pt>
    <dgm:pt modelId="{180457EB-7D92-4071-8B96-5D002CC2CDAA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spcAft>
              <a:spcPct val="35000"/>
            </a:spcAft>
          </a:pPr>
          <a:endParaRPr lang="ru-RU" sz="2000" b="1" dirty="0" smtClean="0">
            <a:solidFill>
              <a:srgbClr val="000000"/>
            </a:solidFill>
            <a:latin typeface="Calibri"/>
            <a:ea typeface="Times New Roman"/>
            <a:cs typeface="Calibri"/>
          </a:endParaRPr>
        </a:p>
        <a:p>
          <a:pPr algn="ctr">
            <a:spcAft>
              <a:spcPct val="35000"/>
            </a:spcAft>
          </a:pPr>
          <a:r>
            <a:rPr lang="ru-RU" sz="2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Возможности </a:t>
          </a:r>
          <a:endParaRPr lang="ru-RU" sz="2000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Повышение компетенций КИЗ и </a:t>
          </a:r>
          <a:r>
            <a:rPr lang="ru-RU" sz="1000" b="1" dirty="0" err="1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скрининговых</a:t>
          </a: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 лабораторий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Применение лучших практик и технологий 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Стандартизация деятельности службы 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Расширение спектра услуг для пациентов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Внедрение специализированной МИС 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Увеличение охвата обучением медперсонала МО через </a:t>
          </a:r>
          <a:r>
            <a:rPr lang="ru-RU" sz="1000" b="1" dirty="0" err="1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онлайн</a:t>
          </a: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 площадки, в т.ч. федеральные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 перспективе внедрение принципа «одного окна»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Внедрение </a:t>
          </a:r>
          <a:r>
            <a:rPr lang="ru-RU" sz="1000" b="1" dirty="0" err="1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телемедицины</a:t>
          </a: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/дистанционного консультирования</a:t>
          </a:r>
          <a:endParaRPr lang="ru-RU" sz="1000" b="1" dirty="0" smtClean="0">
            <a:latin typeface="Calibri"/>
          </a:endParaRPr>
        </a:p>
        <a:p>
          <a:pPr algn="l"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Развитие научного направления</a:t>
          </a:r>
        </a:p>
        <a:p>
          <a:pPr algn="l">
            <a:spcAft>
              <a:spcPts val="0"/>
            </a:spcAft>
          </a:pPr>
          <a:endParaRPr lang="ru-RU" sz="1000" dirty="0" smtClean="0">
            <a:solidFill>
              <a:srgbClr val="000000"/>
            </a:solidFill>
            <a:latin typeface="Calibri"/>
            <a:ea typeface="Times New Roman"/>
            <a:cs typeface="Calibri"/>
          </a:endParaRPr>
        </a:p>
        <a:p>
          <a:pPr algn="l">
            <a:spcAft>
              <a:spcPts val="0"/>
            </a:spcAft>
          </a:pPr>
          <a:endParaRPr lang="ru-RU" sz="1000" b="1" dirty="0" smtClean="0">
            <a:solidFill>
              <a:srgbClr val="000000"/>
            </a:solidFill>
            <a:latin typeface="Calibri"/>
          </a:endParaRPr>
        </a:p>
        <a:p>
          <a:pPr algn="l">
            <a:spcAft>
              <a:spcPts val="0"/>
            </a:spcAft>
          </a:pPr>
          <a:endParaRPr lang="ru-RU" sz="1000" b="1" dirty="0"/>
        </a:p>
      </dgm:t>
    </dgm:pt>
    <dgm:pt modelId="{F7DCEB13-665B-4184-80A6-B1E2074BD80B}" type="parTrans" cxnId="{1F509DB0-1585-43D1-A997-C1CAF7D5FEF2}">
      <dgm:prSet/>
      <dgm:spPr/>
      <dgm:t>
        <a:bodyPr/>
        <a:lstStyle/>
        <a:p>
          <a:endParaRPr lang="ru-RU" b="1"/>
        </a:p>
      </dgm:t>
    </dgm:pt>
    <dgm:pt modelId="{2682F222-FC56-4BA1-906A-F440A07AD647}" type="sibTrans" cxnId="{1F509DB0-1585-43D1-A997-C1CAF7D5FEF2}">
      <dgm:prSet/>
      <dgm:spPr/>
      <dgm:t>
        <a:bodyPr/>
        <a:lstStyle/>
        <a:p>
          <a:endParaRPr lang="ru-RU" b="1"/>
        </a:p>
      </dgm:t>
    </dgm:pt>
    <dgm:pt modelId="{94C51917-F250-444E-8EE2-395F1D90D6E8}">
      <dgm:prSet phldrT="[Текст]" custT="1"/>
      <dgm:spPr>
        <a:solidFill>
          <a:srgbClr val="33CC3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ru-RU" sz="2400" b="1" dirty="0" smtClean="0">
            <a:solidFill>
              <a:srgbClr val="000000"/>
            </a:solidFill>
            <a:latin typeface="Calibri"/>
            <a:ea typeface="Times New Roman"/>
            <a:cs typeface="Calibri"/>
          </a:endParaRPr>
        </a:p>
        <a:p>
          <a:pPr algn="ctr">
            <a:lnSpc>
              <a:spcPct val="100000"/>
            </a:lnSpc>
            <a:spcAft>
              <a:spcPct val="35000"/>
            </a:spcAft>
          </a:pPr>
          <a:r>
            <a:rPr lang="ru-RU" sz="2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Угрозы</a:t>
          </a:r>
        </a:p>
        <a:p>
          <a:pPr algn="r">
            <a:lnSpc>
              <a:spcPct val="100000"/>
            </a:lnSpc>
            <a:spcAft>
              <a:spcPct val="3500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Санкции </a:t>
          </a:r>
          <a:r>
            <a:rPr lang="ru-RU" sz="10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– </a:t>
          </a: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дефицит АРВП вследствие роста цен на федеральном уровне, рост стоимости тест-систем, расходных материалов, риск снижения объёмов обследования из износа оборудования и невозможности его замены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Рост обращений пациентов</a:t>
          </a:r>
          <a:endParaRPr lang="ru-RU" sz="1000" b="1" dirty="0" smtClean="0">
            <a:latin typeface="Calibri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Очередная волна НКВИ или других инфекций </a:t>
          </a:r>
          <a:endParaRPr lang="ru-RU" sz="1000" b="1" dirty="0" smtClean="0">
            <a:latin typeface="Calibri"/>
          </a:endParaRPr>
        </a:p>
        <a:p>
          <a:pPr algn="r">
            <a:lnSpc>
              <a:spcPct val="100000"/>
            </a:lnSpc>
            <a:spcAft>
              <a:spcPct val="3500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Усугубление кадрового дефицита за счет оттока, повышения возраста медперсонала</a:t>
          </a:r>
          <a:endParaRPr lang="ru-RU" sz="1000" b="1" dirty="0" smtClean="0">
            <a:latin typeface="Calibri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Рост инъекционного потребления наркотиков вследствие промышленного и социального кризисов, рост дискриминации</a:t>
          </a:r>
        </a:p>
        <a:p>
          <a:pPr algn="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rgbClr val="000000"/>
            </a:solidFill>
            <a:latin typeface="Calibri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endParaRPr lang="ru-RU" sz="1000" b="1" dirty="0" smtClean="0">
            <a:solidFill>
              <a:srgbClr val="000000"/>
            </a:solidFill>
            <a:latin typeface="Calibri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endParaRPr lang="ru-RU" sz="1000" b="1" dirty="0"/>
        </a:p>
      </dgm:t>
    </dgm:pt>
    <dgm:pt modelId="{7B407702-3842-45CC-9D99-183A35E1AD0B}" type="parTrans" cxnId="{8D367823-546F-440B-92BC-B23AB8237817}">
      <dgm:prSet/>
      <dgm:spPr/>
      <dgm:t>
        <a:bodyPr/>
        <a:lstStyle/>
        <a:p>
          <a:endParaRPr lang="ru-RU" b="1"/>
        </a:p>
      </dgm:t>
    </dgm:pt>
    <dgm:pt modelId="{F0EE886F-4D31-4B1B-9FD8-A0EDE1FDD239}" type="sibTrans" cxnId="{8D367823-546F-440B-92BC-B23AB8237817}">
      <dgm:prSet/>
      <dgm:spPr/>
      <dgm:t>
        <a:bodyPr/>
        <a:lstStyle/>
        <a:p>
          <a:endParaRPr lang="ru-RU" b="1"/>
        </a:p>
      </dgm:t>
    </dgm:pt>
    <dgm:pt modelId="{FC676E42-2A8D-4E7B-8AB3-BD131527F4E0}" type="pres">
      <dgm:prSet presAssocID="{C2074C8C-CA5C-4A3E-A412-8C5CB90EE6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5A5A7-3F48-4529-AD85-A6FBC450E414}" type="pres">
      <dgm:prSet presAssocID="{502ACE1B-FEA1-4678-9A3C-12A753869FB0}" presName="node" presStyleLbl="node1" presStyleIdx="0" presStyleCnt="4" custScaleY="137622" custLinFactNeighborY="2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D8F72-B478-4C4C-AA3F-C2B3A228C46B}" type="pres">
      <dgm:prSet presAssocID="{75F70BD3-40E9-4F25-9933-B7DEEAD773D9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D46D438-A5DD-4C5C-9166-4155D0964CEE}" type="pres">
      <dgm:prSet presAssocID="{CAA6E4CE-A16D-4C50-A174-FB70F14002DA}" presName="node" presStyleLbl="node1" presStyleIdx="1" presStyleCnt="4" custScaleY="137622" custLinFactNeighborY="2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95832-278D-40FD-A25A-82A9E5D296E4}" type="pres">
      <dgm:prSet presAssocID="{9D12DBA7-21DF-4BDF-9D54-0A8F925B5F9A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3BAD638-8B22-4952-867F-74A0FE3F86DE}" type="pres">
      <dgm:prSet presAssocID="{180457EB-7D92-4071-8B96-5D002CC2CDAA}" presName="node" presStyleLbl="node1" presStyleIdx="2" presStyleCnt="4" custScaleY="8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A8F60-CBAC-4DC0-919A-3DED0F0554FC}" type="pres">
      <dgm:prSet presAssocID="{2682F222-FC56-4BA1-906A-F440A07AD647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B5EDE29-F439-4EA2-A5BF-31F32DBF1E24}" type="pres">
      <dgm:prSet presAssocID="{94C51917-F250-444E-8EE2-395F1D90D6E8}" presName="node" presStyleLbl="node1" presStyleIdx="3" presStyleCnt="4" custScaleY="83651" custLinFactNeighborX="-1557" custLinFactNeighborY="-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871739-8782-48FC-925C-69646F27CB3E}" type="presOf" srcId="{180457EB-7D92-4071-8B96-5D002CC2CDAA}" destId="{13BAD638-8B22-4952-867F-74A0FE3F86DE}" srcOrd="0" destOrd="0" presId="urn:microsoft.com/office/officeart/2005/8/layout/default#4"/>
    <dgm:cxn modelId="{C70A7846-D040-4123-A59E-8F9110F779E4}" type="presOf" srcId="{502ACE1B-FEA1-4678-9A3C-12A753869FB0}" destId="{4FC5A5A7-3F48-4529-AD85-A6FBC450E414}" srcOrd="0" destOrd="0" presId="urn:microsoft.com/office/officeart/2005/8/layout/default#4"/>
    <dgm:cxn modelId="{DF97EEED-CE03-4CEB-A347-57505C11DC06}" type="presOf" srcId="{C2074C8C-CA5C-4A3E-A412-8C5CB90EE624}" destId="{FC676E42-2A8D-4E7B-8AB3-BD131527F4E0}" srcOrd="0" destOrd="0" presId="urn:microsoft.com/office/officeart/2005/8/layout/default#4"/>
    <dgm:cxn modelId="{D69B4241-E1E0-4602-9B3A-C79A5BC1D6F4}" srcId="{C2074C8C-CA5C-4A3E-A412-8C5CB90EE624}" destId="{502ACE1B-FEA1-4678-9A3C-12A753869FB0}" srcOrd="0" destOrd="0" parTransId="{37FB9941-8AA0-4947-B46E-E8EF4194B0B4}" sibTransId="{75F70BD3-40E9-4F25-9933-B7DEEAD773D9}"/>
    <dgm:cxn modelId="{B8DDB96D-DAA1-4FFF-A1EA-BA20383BFBE8}" srcId="{C2074C8C-CA5C-4A3E-A412-8C5CB90EE624}" destId="{CAA6E4CE-A16D-4C50-A174-FB70F14002DA}" srcOrd="1" destOrd="0" parTransId="{48CC4964-6FAD-49F1-9DB8-583AD4561876}" sibTransId="{9D12DBA7-21DF-4BDF-9D54-0A8F925B5F9A}"/>
    <dgm:cxn modelId="{77CD0097-08B8-4D2E-AD50-7617E26F76DB}" type="presOf" srcId="{94C51917-F250-444E-8EE2-395F1D90D6E8}" destId="{4B5EDE29-F439-4EA2-A5BF-31F32DBF1E24}" srcOrd="0" destOrd="0" presId="urn:microsoft.com/office/officeart/2005/8/layout/default#4"/>
    <dgm:cxn modelId="{CAD61DE9-BD4F-496E-A18F-034437E6F6C0}" type="presOf" srcId="{CAA6E4CE-A16D-4C50-A174-FB70F14002DA}" destId="{0D46D438-A5DD-4C5C-9166-4155D0964CEE}" srcOrd="0" destOrd="0" presId="urn:microsoft.com/office/officeart/2005/8/layout/default#4"/>
    <dgm:cxn modelId="{1F509DB0-1585-43D1-A997-C1CAF7D5FEF2}" srcId="{C2074C8C-CA5C-4A3E-A412-8C5CB90EE624}" destId="{180457EB-7D92-4071-8B96-5D002CC2CDAA}" srcOrd="2" destOrd="0" parTransId="{F7DCEB13-665B-4184-80A6-B1E2074BD80B}" sibTransId="{2682F222-FC56-4BA1-906A-F440A07AD647}"/>
    <dgm:cxn modelId="{8D367823-546F-440B-92BC-B23AB8237817}" srcId="{C2074C8C-CA5C-4A3E-A412-8C5CB90EE624}" destId="{94C51917-F250-444E-8EE2-395F1D90D6E8}" srcOrd="3" destOrd="0" parTransId="{7B407702-3842-45CC-9D99-183A35E1AD0B}" sibTransId="{F0EE886F-4D31-4B1B-9FD8-A0EDE1FDD239}"/>
    <dgm:cxn modelId="{73E5BEB1-43D1-44A3-B37C-F4D0BD44DE69}" type="presParOf" srcId="{FC676E42-2A8D-4E7B-8AB3-BD131527F4E0}" destId="{4FC5A5A7-3F48-4529-AD85-A6FBC450E414}" srcOrd="0" destOrd="0" presId="urn:microsoft.com/office/officeart/2005/8/layout/default#4"/>
    <dgm:cxn modelId="{11369172-384E-4C49-919D-26C9E65EE181}" type="presParOf" srcId="{FC676E42-2A8D-4E7B-8AB3-BD131527F4E0}" destId="{D4CD8F72-B478-4C4C-AA3F-C2B3A228C46B}" srcOrd="1" destOrd="0" presId="urn:microsoft.com/office/officeart/2005/8/layout/default#4"/>
    <dgm:cxn modelId="{FBF5DEEA-7A0C-479A-B251-D3C0DB49E77F}" type="presParOf" srcId="{FC676E42-2A8D-4E7B-8AB3-BD131527F4E0}" destId="{0D46D438-A5DD-4C5C-9166-4155D0964CEE}" srcOrd="2" destOrd="0" presId="urn:microsoft.com/office/officeart/2005/8/layout/default#4"/>
    <dgm:cxn modelId="{C5E5BFED-383B-46B0-B7D4-2AD7D9AFD75D}" type="presParOf" srcId="{FC676E42-2A8D-4E7B-8AB3-BD131527F4E0}" destId="{51C95832-278D-40FD-A25A-82A9E5D296E4}" srcOrd="3" destOrd="0" presId="urn:microsoft.com/office/officeart/2005/8/layout/default#4"/>
    <dgm:cxn modelId="{9C2CAD48-0B3E-44AA-B5CA-52F8EA4A7226}" type="presParOf" srcId="{FC676E42-2A8D-4E7B-8AB3-BD131527F4E0}" destId="{13BAD638-8B22-4952-867F-74A0FE3F86DE}" srcOrd="4" destOrd="0" presId="urn:microsoft.com/office/officeart/2005/8/layout/default#4"/>
    <dgm:cxn modelId="{928C5DBA-7854-4E4D-90E4-353C186D1437}" type="presParOf" srcId="{FC676E42-2A8D-4E7B-8AB3-BD131527F4E0}" destId="{950A8F60-CBAC-4DC0-919A-3DED0F0554FC}" srcOrd="5" destOrd="0" presId="urn:microsoft.com/office/officeart/2005/8/layout/default#4"/>
    <dgm:cxn modelId="{76EDEC66-91B3-4D2F-AC7C-8E18D8FD71DA}" type="presParOf" srcId="{FC676E42-2A8D-4E7B-8AB3-BD131527F4E0}" destId="{4B5EDE29-F439-4EA2-A5BF-31F32DBF1E24}" srcOrd="6" destOrd="0" presId="urn:microsoft.com/office/officeart/2005/8/layout/default#4"/>
  </dgm:cxnLst>
  <dgm:bg>
    <a:solidFill>
      <a:schemeClr val="bg1"/>
    </a:solidFill>
  </dgm:bg>
  <dgm:whole>
    <a:effectLst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B2A7A-8F9B-4D24-846D-911E168F9CB8}" type="doc">
      <dgm:prSet loTypeId="urn:microsoft.com/office/officeart/2005/8/layout/cycle4#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266DFE-5826-4407-84E1-884C9E00FD50}">
      <dgm:prSet phldrT="[Текст]" custT="1"/>
      <dgm:spPr/>
      <dgm:t>
        <a:bodyPr/>
        <a:lstStyle/>
        <a:p>
          <a:pPr algn="ctr"/>
          <a:r>
            <a:rPr lang="en-US" sz="1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endParaRPr lang="ru-RU" sz="18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15C12F-08CA-40F5-9E6F-A114A133C486}" type="parTrans" cxnId="{D17313A9-6F24-48BB-BE84-70B6093DA835}">
      <dgm:prSet/>
      <dgm:spPr/>
      <dgm:t>
        <a:bodyPr/>
        <a:lstStyle/>
        <a:p>
          <a:endParaRPr lang="ru-RU"/>
        </a:p>
      </dgm:t>
    </dgm:pt>
    <dgm:pt modelId="{A213E746-84A5-42C1-BE49-F0AF5CE8611B}" type="sibTrans" cxnId="{D17313A9-6F24-48BB-BE84-70B6093DA835}">
      <dgm:prSet/>
      <dgm:spPr/>
      <dgm:t>
        <a:bodyPr/>
        <a:lstStyle/>
        <a:p>
          <a:endParaRPr lang="ru-RU"/>
        </a:p>
      </dgm:t>
    </dgm:pt>
    <dgm:pt modelId="{8E8E5231-4EC4-4422-8E96-6B6FD5DC5F6A}">
      <dgm:prSet phldrT="[Текст]" custT="1"/>
      <dgm:spPr>
        <a:solidFill>
          <a:srgbClr val="33CC33"/>
        </a:solidFill>
      </dgm:spPr>
      <dgm:t>
        <a:bodyPr/>
        <a:lstStyle/>
        <a:p>
          <a:r>
            <a:rPr lang="en-US" sz="1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ru-RU" sz="18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E0A7CF-1A90-4963-8F06-9D4F67C4BA40}" type="parTrans" cxnId="{4A9E7C0D-E80F-4AE8-99F6-FD0A27928200}">
      <dgm:prSet/>
      <dgm:spPr/>
      <dgm:t>
        <a:bodyPr/>
        <a:lstStyle/>
        <a:p>
          <a:endParaRPr lang="ru-RU"/>
        </a:p>
      </dgm:t>
    </dgm:pt>
    <dgm:pt modelId="{2AA5A102-BDF6-4F40-B6BD-9C0724BE14BD}" type="sibTrans" cxnId="{4A9E7C0D-E80F-4AE8-99F6-FD0A27928200}">
      <dgm:prSet/>
      <dgm:spPr/>
      <dgm:t>
        <a:bodyPr/>
        <a:lstStyle/>
        <a:p>
          <a:endParaRPr lang="ru-RU"/>
        </a:p>
      </dgm:t>
    </dgm:pt>
    <dgm:pt modelId="{9FBC3E23-A633-4DA4-BC36-ACC72AFADC8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endParaRPr lang="ru-RU" sz="2000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0D9896-4BE3-43EF-864C-A897AD3DA357}" type="parTrans" cxnId="{E2AE91AC-15E4-4F8D-AF70-1F5C52D7F1D3}">
      <dgm:prSet/>
      <dgm:spPr/>
      <dgm:t>
        <a:bodyPr/>
        <a:lstStyle/>
        <a:p>
          <a:endParaRPr lang="ru-RU"/>
        </a:p>
      </dgm:t>
    </dgm:pt>
    <dgm:pt modelId="{558A1E3D-DEB1-4C94-955F-0FF9CFAD00AF}" type="sibTrans" cxnId="{E2AE91AC-15E4-4F8D-AF70-1F5C52D7F1D3}">
      <dgm:prSet/>
      <dgm:spPr/>
      <dgm:t>
        <a:bodyPr/>
        <a:lstStyle/>
        <a:p>
          <a:endParaRPr lang="ru-RU"/>
        </a:p>
      </dgm:t>
    </dgm:pt>
    <dgm:pt modelId="{DC2AEA2C-CF51-41A2-B719-45BC9FE3262F}">
      <dgm:prSet phldrT="[Текст]" custT="1"/>
      <dgm:spPr/>
      <dgm:t>
        <a:bodyPr/>
        <a:lstStyle/>
        <a:p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4E460B-6967-4E43-A58F-B09BB3170F63}" type="parTrans" cxnId="{18A88343-BC1E-4DF4-A839-3DAAE0312105}">
      <dgm:prSet/>
      <dgm:spPr/>
      <dgm:t>
        <a:bodyPr/>
        <a:lstStyle/>
        <a:p>
          <a:endParaRPr lang="ru-RU"/>
        </a:p>
      </dgm:t>
    </dgm:pt>
    <dgm:pt modelId="{4D4786C2-22BC-46EE-AA9D-FF218D74AD5D}" type="sibTrans" cxnId="{18A88343-BC1E-4DF4-A839-3DAAE0312105}">
      <dgm:prSet/>
      <dgm:spPr/>
      <dgm:t>
        <a:bodyPr/>
        <a:lstStyle/>
        <a:p>
          <a:endParaRPr lang="ru-RU"/>
        </a:p>
      </dgm:t>
    </dgm:pt>
    <dgm:pt modelId="{3E49ADA7-BD7D-4062-89CD-FE65E159B005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rgbClr val="0000CC"/>
              </a:solidFill>
            </a:rPr>
            <a:t>W</a:t>
          </a:r>
          <a:endParaRPr lang="ru-RU" b="1" dirty="0">
            <a:solidFill>
              <a:srgbClr val="0000CC"/>
            </a:solidFill>
          </a:endParaRPr>
        </a:p>
      </dgm:t>
    </dgm:pt>
    <dgm:pt modelId="{6B3BFFC7-D6B3-4EF9-9550-D4C1E908631B}" type="parTrans" cxnId="{DFE90978-B0BE-4648-8A33-3BAFADC1839C}">
      <dgm:prSet/>
      <dgm:spPr/>
      <dgm:t>
        <a:bodyPr/>
        <a:lstStyle/>
        <a:p>
          <a:endParaRPr lang="ru-RU"/>
        </a:p>
      </dgm:t>
    </dgm:pt>
    <dgm:pt modelId="{DF4AA6FC-2B9B-4E60-91C9-EEB885C07289}" type="sibTrans" cxnId="{DFE90978-B0BE-4648-8A33-3BAFADC1839C}">
      <dgm:prSet/>
      <dgm:spPr/>
      <dgm:t>
        <a:bodyPr/>
        <a:lstStyle/>
        <a:p>
          <a:endParaRPr lang="ru-RU"/>
        </a:p>
      </dgm:t>
    </dgm:pt>
    <dgm:pt modelId="{D19138DC-5532-4E9B-B480-4E6B6E12DFB5}" type="pres">
      <dgm:prSet presAssocID="{DDBB2A7A-8F9B-4D24-846D-911E168F9CB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6EB600-B713-4F59-8368-05D39EBD8E57}" type="pres">
      <dgm:prSet presAssocID="{DDBB2A7A-8F9B-4D24-846D-911E168F9CB8}" presName="children" presStyleCnt="0"/>
      <dgm:spPr/>
    </dgm:pt>
    <dgm:pt modelId="{D03333B2-F88D-4014-9145-B64760898816}" type="pres">
      <dgm:prSet presAssocID="{DDBB2A7A-8F9B-4D24-846D-911E168F9CB8}" presName="childPlaceholder" presStyleCnt="0"/>
      <dgm:spPr/>
    </dgm:pt>
    <dgm:pt modelId="{EDC0CAFA-FA71-475F-88A5-B08066D321A2}" type="pres">
      <dgm:prSet presAssocID="{DDBB2A7A-8F9B-4D24-846D-911E168F9CB8}" presName="circle" presStyleCnt="0"/>
      <dgm:spPr/>
    </dgm:pt>
    <dgm:pt modelId="{FAD6BFA5-5000-4BD4-AB13-8EB40BE7E80D}" type="pres">
      <dgm:prSet presAssocID="{DDBB2A7A-8F9B-4D24-846D-911E168F9CB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B75AD-9508-4C16-819B-6CA456D889BD}" type="pres">
      <dgm:prSet presAssocID="{DDBB2A7A-8F9B-4D24-846D-911E168F9CB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B5A03-5884-4E08-8A36-45F9B72BACEE}" type="pres">
      <dgm:prSet presAssocID="{DDBB2A7A-8F9B-4D24-846D-911E168F9CB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AE2C-1143-4DE6-8C25-5DA2F6492553}" type="pres">
      <dgm:prSet presAssocID="{DDBB2A7A-8F9B-4D24-846D-911E168F9CB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1F578-69D4-408C-A691-7EA94E62BDF6}" type="pres">
      <dgm:prSet presAssocID="{DDBB2A7A-8F9B-4D24-846D-911E168F9CB8}" presName="quadrantPlaceholder" presStyleCnt="0"/>
      <dgm:spPr/>
    </dgm:pt>
    <dgm:pt modelId="{58F5CD9E-1B5F-4511-B779-C44EE875190E}" type="pres">
      <dgm:prSet presAssocID="{DDBB2A7A-8F9B-4D24-846D-911E168F9CB8}" presName="center1" presStyleLbl="fgShp" presStyleIdx="0" presStyleCnt="2" custLinFactNeighborX="24551" custLinFactNeighborY="45288"/>
      <dgm:spPr/>
    </dgm:pt>
    <dgm:pt modelId="{BE01A0E7-A96A-4455-A644-C1A05877C6AD}" type="pres">
      <dgm:prSet presAssocID="{DDBB2A7A-8F9B-4D24-846D-911E168F9CB8}" presName="center2" presStyleLbl="fgShp" presStyleIdx="1" presStyleCnt="2"/>
      <dgm:spPr/>
    </dgm:pt>
  </dgm:ptLst>
  <dgm:cxnLst>
    <dgm:cxn modelId="{D17313A9-6F24-48BB-BE84-70B6093DA835}" srcId="{DDBB2A7A-8F9B-4D24-846D-911E168F9CB8}" destId="{C9266DFE-5826-4407-84E1-884C9E00FD50}" srcOrd="0" destOrd="0" parTransId="{6515C12F-08CA-40F5-9E6F-A114A133C486}" sibTransId="{A213E746-84A5-42C1-BE49-F0AF5CE8611B}"/>
    <dgm:cxn modelId="{C52D1F1E-58CA-468F-A408-08D1B25CAE47}" type="presOf" srcId="{8E8E5231-4EC4-4422-8E96-6B6FD5DC5F6A}" destId="{492B5A03-5884-4E08-8A36-45F9B72BACEE}" srcOrd="0" destOrd="0" presId="urn:microsoft.com/office/officeart/2005/8/layout/cycle4#1"/>
    <dgm:cxn modelId="{557B1F1E-0C84-4E1A-843F-D1FADC53B0CC}" type="presOf" srcId="{DDBB2A7A-8F9B-4D24-846D-911E168F9CB8}" destId="{D19138DC-5532-4E9B-B480-4E6B6E12DFB5}" srcOrd="0" destOrd="0" presId="urn:microsoft.com/office/officeart/2005/8/layout/cycle4#1"/>
    <dgm:cxn modelId="{127DAF94-8BE0-4935-B451-8ADFA7EAFEAC}" type="presOf" srcId="{3E49ADA7-BD7D-4062-89CD-FE65E159B005}" destId="{E26B75AD-9508-4C16-819B-6CA456D889BD}" srcOrd="0" destOrd="0" presId="urn:microsoft.com/office/officeart/2005/8/layout/cycle4#1"/>
    <dgm:cxn modelId="{DFE90978-B0BE-4648-8A33-3BAFADC1839C}" srcId="{DDBB2A7A-8F9B-4D24-846D-911E168F9CB8}" destId="{3E49ADA7-BD7D-4062-89CD-FE65E159B005}" srcOrd="1" destOrd="0" parTransId="{6B3BFFC7-D6B3-4EF9-9550-D4C1E908631B}" sibTransId="{DF4AA6FC-2B9B-4E60-91C9-EEB885C07289}"/>
    <dgm:cxn modelId="{4A9E7C0D-E80F-4AE8-99F6-FD0A27928200}" srcId="{DDBB2A7A-8F9B-4D24-846D-911E168F9CB8}" destId="{8E8E5231-4EC4-4422-8E96-6B6FD5DC5F6A}" srcOrd="2" destOrd="0" parTransId="{09E0A7CF-1A90-4963-8F06-9D4F67C4BA40}" sibTransId="{2AA5A102-BDF6-4F40-B6BD-9C0724BE14BD}"/>
    <dgm:cxn modelId="{349B8764-0365-4287-935C-5B2BE74DF29F}" type="presOf" srcId="{C9266DFE-5826-4407-84E1-884C9E00FD50}" destId="{FAD6BFA5-5000-4BD4-AB13-8EB40BE7E80D}" srcOrd="0" destOrd="0" presId="urn:microsoft.com/office/officeart/2005/8/layout/cycle4#1"/>
    <dgm:cxn modelId="{E2AE91AC-15E4-4F8D-AF70-1F5C52D7F1D3}" srcId="{DDBB2A7A-8F9B-4D24-846D-911E168F9CB8}" destId="{9FBC3E23-A633-4DA4-BC36-ACC72AFADC8A}" srcOrd="3" destOrd="0" parTransId="{960D9896-4BE3-43EF-864C-A897AD3DA357}" sibTransId="{558A1E3D-DEB1-4C94-955F-0FF9CFAD00AF}"/>
    <dgm:cxn modelId="{7F88E91C-4C9F-4BC5-B27A-5CC0A0F7C8D2}" type="presOf" srcId="{9FBC3E23-A633-4DA4-BC36-ACC72AFADC8A}" destId="{3FE9AE2C-1143-4DE6-8C25-5DA2F6492553}" srcOrd="0" destOrd="0" presId="urn:microsoft.com/office/officeart/2005/8/layout/cycle4#1"/>
    <dgm:cxn modelId="{18A88343-BC1E-4DF4-A839-3DAAE0312105}" srcId="{DDBB2A7A-8F9B-4D24-846D-911E168F9CB8}" destId="{DC2AEA2C-CF51-41A2-B719-45BC9FE3262F}" srcOrd="4" destOrd="0" parTransId="{A74E460B-6967-4E43-A58F-B09BB3170F63}" sibTransId="{4D4786C2-22BC-46EE-AA9D-FF218D74AD5D}"/>
    <dgm:cxn modelId="{36AFDE53-7F16-47FC-A895-2602A0FFEAE0}" type="presParOf" srcId="{D19138DC-5532-4E9B-B480-4E6B6E12DFB5}" destId="{AB6EB600-B713-4F59-8368-05D39EBD8E57}" srcOrd="0" destOrd="0" presId="urn:microsoft.com/office/officeart/2005/8/layout/cycle4#1"/>
    <dgm:cxn modelId="{8A1B5836-7DDD-4C7C-9C79-D578F6E2B69C}" type="presParOf" srcId="{AB6EB600-B713-4F59-8368-05D39EBD8E57}" destId="{D03333B2-F88D-4014-9145-B64760898816}" srcOrd="0" destOrd="0" presId="urn:microsoft.com/office/officeart/2005/8/layout/cycle4#1"/>
    <dgm:cxn modelId="{B79EB866-DFAF-4984-B753-A7CFF52CDF09}" type="presParOf" srcId="{D19138DC-5532-4E9B-B480-4E6B6E12DFB5}" destId="{EDC0CAFA-FA71-475F-88A5-B08066D321A2}" srcOrd="1" destOrd="0" presId="urn:microsoft.com/office/officeart/2005/8/layout/cycle4#1"/>
    <dgm:cxn modelId="{5128FF56-6476-45E5-8045-CACEFED7B6A4}" type="presParOf" srcId="{EDC0CAFA-FA71-475F-88A5-B08066D321A2}" destId="{FAD6BFA5-5000-4BD4-AB13-8EB40BE7E80D}" srcOrd="0" destOrd="0" presId="urn:microsoft.com/office/officeart/2005/8/layout/cycle4#1"/>
    <dgm:cxn modelId="{E6036AA1-8EC1-416B-BF0E-5ADEFBFAC1B6}" type="presParOf" srcId="{EDC0CAFA-FA71-475F-88A5-B08066D321A2}" destId="{E26B75AD-9508-4C16-819B-6CA456D889BD}" srcOrd="1" destOrd="0" presId="urn:microsoft.com/office/officeart/2005/8/layout/cycle4#1"/>
    <dgm:cxn modelId="{6422B7F4-6C57-4103-9E0F-D86CC5969165}" type="presParOf" srcId="{EDC0CAFA-FA71-475F-88A5-B08066D321A2}" destId="{492B5A03-5884-4E08-8A36-45F9B72BACEE}" srcOrd="2" destOrd="0" presId="urn:microsoft.com/office/officeart/2005/8/layout/cycle4#1"/>
    <dgm:cxn modelId="{9CDAD36A-3D44-49F8-8151-F2E9A3AC369A}" type="presParOf" srcId="{EDC0CAFA-FA71-475F-88A5-B08066D321A2}" destId="{3FE9AE2C-1143-4DE6-8C25-5DA2F6492553}" srcOrd="3" destOrd="0" presId="urn:microsoft.com/office/officeart/2005/8/layout/cycle4#1"/>
    <dgm:cxn modelId="{9999A722-DE2B-4BF4-AD80-EC77C0E5F4CA}" type="presParOf" srcId="{EDC0CAFA-FA71-475F-88A5-B08066D321A2}" destId="{7F41F578-69D4-408C-A691-7EA94E62BDF6}" srcOrd="4" destOrd="0" presId="urn:microsoft.com/office/officeart/2005/8/layout/cycle4#1"/>
    <dgm:cxn modelId="{8EF16C63-D70C-4D0F-BAE1-111D3A094685}" type="presParOf" srcId="{D19138DC-5532-4E9B-B480-4E6B6E12DFB5}" destId="{58F5CD9E-1B5F-4511-B779-C44EE875190E}" srcOrd="2" destOrd="0" presId="urn:microsoft.com/office/officeart/2005/8/layout/cycle4#1"/>
    <dgm:cxn modelId="{29BCFCB4-1C4D-4EE1-8EE2-9F54248AFA03}" type="presParOf" srcId="{D19138DC-5532-4E9B-B480-4E6B6E12DFB5}" destId="{BE01A0E7-A96A-4455-A644-C1A05877C6AD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5A5A7-3F48-4529-AD85-A6FBC450E414}">
      <dsp:nvSpPr>
        <dsp:cNvPr id="0" name=""/>
        <dsp:cNvSpPr/>
      </dsp:nvSpPr>
      <dsp:spPr>
        <a:xfrm>
          <a:off x="1072" y="74945"/>
          <a:ext cx="4182300" cy="34534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Сильные стороны </a:t>
          </a:r>
          <a:endParaRPr lang="ru-RU" sz="24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Ежегодное увеличение % охвата АРВТ больных ВИЧ-инфекцией 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Эффективная реализация мероприятий по профилактике вертикального пути передачи ВИЧ-инфекции от матери ребенку 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Многопрофильность</a:t>
          </a: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и взаимозаменяемость специалистов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Высокий уровень компетенции персонала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Дистанционные формы профработы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Наличие сети из 26 </a:t>
          </a:r>
          <a:r>
            <a:rPr lang="ru-RU" sz="1100" b="1" kern="1200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скрининговых</a:t>
          </a: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лабораторий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Широкий спектр лабораторных анализов, стандартизированные сроки выполнения лаб. анализов, логистика доставки проб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Доступность специфического лечения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Социальная, психологическая, юридическая виды помощи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Группа взаимопомощи лиц, живущих с ВИЧ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Применение инновационных форм обследования на ВИЧ-инфекцию (мобильные группы по </a:t>
          </a:r>
          <a:r>
            <a:rPr lang="ru-RU" sz="1100" b="1" kern="1200" dirty="0" err="1" smtClean="0">
              <a:solidFill>
                <a:schemeClr val="tx1"/>
              </a:solidFill>
              <a:latin typeface="Calibri"/>
              <a:ea typeface="Calibri"/>
              <a:cs typeface="Calibri"/>
            </a:rPr>
            <a:t>экспресс-тестированию</a:t>
          </a:r>
          <a:r>
            <a:rPr lang="ru-RU" sz="1100" b="1" kern="1200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) </a:t>
          </a:r>
          <a:endParaRPr lang="ru-RU" sz="11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cs typeface="Calibri"/>
            </a:rPr>
            <a:t>Эффективная реализация профилактических </a:t>
          </a:r>
          <a:r>
            <a:rPr lang="ru-RU" sz="1100" b="1" kern="1200" dirty="0" err="1" smtClean="0">
              <a:solidFill>
                <a:schemeClr val="tx1"/>
              </a:solidFill>
              <a:latin typeface="Calibri"/>
              <a:cs typeface="Calibri"/>
            </a:rPr>
            <a:t>инфокомпаний</a:t>
          </a:r>
          <a:r>
            <a:rPr lang="ru-RU" sz="1100" b="1" kern="1200" dirty="0" smtClean="0">
              <a:solidFill>
                <a:schemeClr val="tx1"/>
              </a:solidFill>
              <a:latin typeface="Calibri"/>
              <a:cs typeface="Calibri"/>
            </a:rPr>
            <a:t>, проектов, в т.ч волонтёрское движение</a:t>
          </a: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</a:t>
          </a:r>
          <a:endParaRPr lang="ru-RU" sz="1100" b="1" kern="1200" dirty="0" smtClean="0">
            <a:solidFill>
              <a:schemeClr val="tx1"/>
            </a:solidFill>
            <a:latin typeface="Calibri"/>
          </a:endParaRP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Сертификат качества Росздравнадзора 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1072" y="74945"/>
        <a:ext cx="4182300" cy="3453459"/>
      </dsp:txXfrm>
    </dsp:sp>
    <dsp:sp modelId="{0D46D438-A5DD-4C5C-9166-4155D0964CEE}">
      <dsp:nvSpPr>
        <dsp:cNvPr id="0" name=""/>
        <dsp:cNvSpPr/>
      </dsp:nvSpPr>
      <dsp:spPr>
        <a:xfrm>
          <a:off x="4601603" y="74945"/>
          <a:ext cx="4182300" cy="3453459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Слабые стороны </a:t>
          </a:r>
          <a:endParaRPr lang="ru-RU" sz="2400" b="1" kern="1200" dirty="0" smtClean="0">
            <a:solidFill>
              <a:schemeClr val="tx1"/>
            </a:solidFill>
            <a:latin typeface="Calibri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Отвлечение ресурсов на НКВИ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Кадровый дефицит + миграция медперсонала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Низкая </a:t>
          </a:r>
          <a:r>
            <a:rPr lang="ru-RU" sz="1000" b="1" kern="1200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доступность к медицинской помощи в отдельных МО, </a:t>
          </a: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слабое  взаимодействие внутри МО и между МО в части преемственности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Недостаточный уровень актуализации проблемы ВИЧ-инфекции у администраций МО 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Недостаточное финансирование мероприятий по профилактике ВИЧ-инфекции в МО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Низкий охват профилактическими мероприятиями старшей возрастной группы, работающего населения, мигрантов, МСМ, КСР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Calibri"/>
              <a:cs typeface="Calibri"/>
            </a:rPr>
            <a:t>Около 20-25%  ВИЧ+ низко привержены к АРВТ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Несовершенство законодательной базы по ответственности ВИЧ+ лиц Несовершенство ФР ВИЧ (централизация на региональный Центр СПИД)</a:t>
          </a:r>
          <a:endParaRPr lang="ru-RU" sz="1000" b="1" kern="1200" dirty="0" smtClean="0">
            <a:solidFill>
              <a:schemeClr val="tx1"/>
            </a:solidFill>
            <a:latin typeface="Calibri"/>
            <a:ea typeface="Calibri"/>
            <a:cs typeface="Times New Roman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Большой процент износа оборудования в </a:t>
          </a:r>
          <a:r>
            <a:rPr lang="ru-RU" sz="1000" b="1" kern="1200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скрининговых</a:t>
          </a: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лабораториях</a:t>
          </a:r>
          <a:endParaRPr lang="ru-RU" sz="1000" b="1" kern="1200" dirty="0" smtClean="0">
            <a:solidFill>
              <a:schemeClr val="tx1"/>
            </a:solidFill>
            <a:latin typeface="Calibri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Отсутствие </a:t>
          </a:r>
          <a:r>
            <a:rPr lang="ru-RU" sz="1000" b="1" kern="1200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секвенатора</a:t>
          </a: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, цифрового </a:t>
          </a:r>
          <a:r>
            <a:rPr lang="ru-RU" sz="1000" b="1" kern="1200" dirty="0" err="1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флюорографа</a:t>
          </a:r>
          <a:r>
            <a:rPr lang="ru-RU" sz="1000" b="1" kern="1200" dirty="0" smtClean="0">
              <a:solidFill>
                <a:schemeClr val="tx1"/>
              </a:solidFill>
              <a:latin typeface="Calibri"/>
              <a:ea typeface="Times New Roman"/>
              <a:cs typeface="Calibri"/>
            </a:rPr>
            <a:t> 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4601603" y="74945"/>
        <a:ext cx="4182300" cy="3453459"/>
      </dsp:txXfrm>
    </dsp:sp>
    <dsp:sp modelId="{13BAD638-8B22-4952-867F-74A0FE3F86DE}">
      <dsp:nvSpPr>
        <dsp:cNvPr id="0" name=""/>
        <dsp:cNvSpPr/>
      </dsp:nvSpPr>
      <dsp:spPr>
        <a:xfrm>
          <a:off x="1072" y="3888430"/>
          <a:ext cx="4182300" cy="2071493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000000"/>
            </a:solidFill>
            <a:latin typeface="Calibri"/>
            <a:ea typeface="Times New Roman"/>
            <a:cs typeface="Calibri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Возможности </a:t>
          </a:r>
          <a:endParaRPr lang="ru-RU" sz="2000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Повышение компетенций КИЗ и </a:t>
          </a:r>
          <a:r>
            <a:rPr lang="ru-RU" sz="1000" b="1" kern="1200" dirty="0" err="1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скрининговых</a:t>
          </a: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 лабораторий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Применение лучших практик и технологий 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Стандартизация деятельности службы 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Расширение спектра услуг для пациентов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Внедрение специализированной МИС 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Увеличение охвата обучением медперсонала МО через </a:t>
          </a:r>
          <a:r>
            <a:rPr lang="ru-RU" sz="1000" b="1" kern="1200" dirty="0" err="1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онлайн</a:t>
          </a: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 площадки, в т.ч. федеральные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 перспективе внедрение принципа «одного окна»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Внедрение </a:t>
          </a:r>
          <a:r>
            <a:rPr lang="ru-RU" sz="1000" b="1" kern="1200" dirty="0" err="1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телемедицины</a:t>
          </a: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/дистанционного консультирования</a:t>
          </a:r>
          <a:endParaRPr lang="ru-RU" sz="1000" b="1" kern="1200" dirty="0" smtClean="0"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Развитие научного направления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0" kern="1200" dirty="0" smtClean="0">
            <a:solidFill>
              <a:srgbClr val="000000"/>
            </a:solidFill>
            <a:latin typeface="Calibri"/>
            <a:ea typeface="Times New Roman"/>
            <a:cs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rgbClr val="000000"/>
            </a:solidFill>
            <a:latin typeface="Calibri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/>
        </a:p>
      </dsp:txBody>
      <dsp:txXfrm>
        <a:off x="1072" y="3888430"/>
        <a:ext cx="4182300" cy="2071493"/>
      </dsp:txXfrm>
    </dsp:sp>
    <dsp:sp modelId="{4B5EDE29-F439-4EA2-A5BF-31F32DBF1E24}">
      <dsp:nvSpPr>
        <dsp:cNvPr id="0" name=""/>
        <dsp:cNvSpPr/>
      </dsp:nvSpPr>
      <dsp:spPr>
        <a:xfrm>
          <a:off x="4536484" y="3816423"/>
          <a:ext cx="4182300" cy="2099121"/>
        </a:xfrm>
        <a:prstGeom prst="rect">
          <a:avLst/>
        </a:prstGeom>
        <a:solidFill>
          <a:srgbClr val="33CC3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000000"/>
            </a:solidFill>
            <a:latin typeface="Calibri"/>
            <a:ea typeface="Times New Roman"/>
            <a:cs typeface="Calibri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Угрозы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Санкции </a:t>
          </a:r>
          <a:r>
            <a:rPr lang="ru-RU" sz="1000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– </a:t>
          </a: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дефицит АРВП вследствие роста цен на федеральном уровне, рост стоимости тест-систем, расходных материалов, риск снижения объёмов обследования из износа оборудования и невозможности его замены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Рост обращений пациентов</a:t>
          </a:r>
          <a:endParaRPr lang="ru-RU" sz="1000" b="1" kern="1200" dirty="0" smtClean="0">
            <a:latin typeface="Calibri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Очередная волна НКВИ или других инфекций </a:t>
          </a:r>
          <a:endParaRPr lang="ru-RU" sz="1000" b="1" kern="1200" dirty="0" smtClean="0">
            <a:latin typeface="Calibri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Усугубление кадрового дефицита за счет оттока, повышения возраста медперсонала</a:t>
          </a:r>
          <a:endParaRPr lang="ru-RU" sz="1000" b="1" kern="1200" dirty="0" smtClean="0">
            <a:latin typeface="Calibri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solidFill>
                <a:srgbClr val="000000"/>
              </a:solidFill>
              <a:latin typeface="Calibri"/>
              <a:ea typeface="Times New Roman"/>
              <a:cs typeface="Calibri"/>
            </a:rPr>
            <a:t>Рост инъекционного потребления наркотиков вследствие промышленного и социального кризисов, рост дискриминации</a:t>
          </a: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rgbClr val="000000"/>
            </a:solidFill>
            <a:latin typeface="Calibri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>
            <a:solidFill>
              <a:srgbClr val="000000"/>
            </a:solidFill>
            <a:latin typeface="Calibri"/>
          </a:endParaRPr>
        </a:p>
        <a:p>
          <a:pPr lvl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/>
        </a:p>
      </dsp:txBody>
      <dsp:txXfrm>
        <a:off x="4536484" y="3816423"/>
        <a:ext cx="4182300" cy="209912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6BFA5-5000-4BD4-AB13-8EB40BE7E80D}">
      <dsp:nvSpPr>
        <dsp:cNvPr id="0" name=""/>
        <dsp:cNvSpPr/>
      </dsp:nvSpPr>
      <dsp:spPr>
        <a:xfrm>
          <a:off x="343976" y="199960"/>
          <a:ext cx="719526" cy="71952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endParaRPr lang="ru-RU" sz="1800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3976" y="199960"/>
        <a:ext cx="719526" cy="719526"/>
      </dsp:txXfrm>
    </dsp:sp>
    <dsp:sp modelId="{E26B75AD-9508-4C16-819B-6CA456D889BD}">
      <dsp:nvSpPr>
        <dsp:cNvPr id="0" name=""/>
        <dsp:cNvSpPr/>
      </dsp:nvSpPr>
      <dsp:spPr>
        <a:xfrm rot="5400000">
          <a:off x="1096737" y="199960"/>
          <a:ext cx="719526" cy="719526"/>
        </a:xfrm>
        <a:prstGeom prst="pieWedg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</a:rPr>
            <a:t>W</a:t>
          </a:r>
          <a:endParaRPr lang="ru-RU" sz="1800" b="1" kern="1200" dirty="0">
            <a:solidFill>
              <a:srgbClr val="0000CC"/>
            </a:solidFill>
          </a:endParaRPr>
        </a:p>
      </dsp:txBody>
      <dsp:txXfrm rot="5400000">
        <a:off x="1096737" y="199960"/>
        <a:ext cx="719526" cy="719526"/>
      </dsp:txXfrm>
    </dsp:sp>
    <dsp:sp modelId="{492B5A03-5884-4E08-8A36-45F9B72BACEE}">
      <dsp:nvSpPr>
        <dsp:cNvPr id="0" name=""/>
        <dsp:cNvSpPr/>
      </dsp:nvSpPr>
      <dsp:spPr>
        <a:xfrm rot="10800000">
          <a:off x="1096737" y="952721"/>
          <a:ext cx="719526" cy="719526"/>
        </a:xfrm>
        <a:prstGeom prst="pieWedge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endParaRPr lang="ru-RU" sz="18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096737" y="952721"/>
        <a:ext cx="719526" cy="719526"/>
      </dsp:txXfrm>
    </dsp:sp>
    <dsp:sp modelId="{3FE9AE2C-1143-4DE6-8C25-5DA2F6492553}">
      <dsp:nvSpPr>
        <dsp:cNvPr id="0" name=""/>
        <dsp:cNvSpPr/>
      </dsp:nvSpPr>
      <dsp:spPr>
        <a:xfrm rot="16200000">
          <a:off x="343976" y="952721"/>
          <a:ext cx="719526" cy="719526"/>
        </a:xfrm>
        <a:prstGeom prst="pieWedg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endParaRPr lang="ru-RU" sz="2000" b="1" kern="1200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343976" y="952721"/>
        <a:ext cx="719526" cy="719526"/>
      </dsp:txXfrm>
    </dsp:sp>
    <dsp:sp modelId="{58F5CD9E-1B5F-4511-B779-C44EE875190E}">
      <dsp:nvSpPr>
        <dsp:cNvPr id="0" name=""/>
        <dsp:cNvSpPr/>
      </dsp:nvSpPr>
      <dsp:spPr>
        <a:xfrm>
          <a:off x="1016897" y="884381"/>
          <a:ext cx="248427" cy="21602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1A0E7-A96A-4455-A644-C1A05877C6AD}">
      <dsp:nvSpPr>
        <dsp:cNvPr id="0" name=""/>
        <dsp:cNvSpPr/>
      </dsp:nvSpPr>
      <dsp:spPr>
        <a:xfrm rot="10800000">
          <a:off x="955906" y="869635"/>
          <a:ext cx="248427" cy="21602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734" cy="341621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0" y="1"/>
            <a:ext cx="4307734" cy="341621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9A2A8AE1-C084-4DE0-B5D7-269B89B3980B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8"/>
            <a:ext cx="4307734" cy="341620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0" y="6467168"/>
            <a:ext cx="4307734" cy="341620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F73A2238-1E24-4341-A522-6C44EF5B9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29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0" y="0"/>
            <a:ext cx="4307734" cy="340439"/>
          </a:xfrm>
          <a:prstGeom prst="rect">
            <a:avLst/>
          </a:prstGeom>
        </p:spPr>
        <p:txBody>
          <a:bodyPr vert="horz" lIns="95708" tIns="47854" rIns="95708" bIns="47854" rtlCol="0"/>
          <a:lstStyle>
            <a:lvl1pPr algn="r">
              <a:defRPr sz="1300"/>
            </a:lvl1pPr>
          </a:lstStyle>
          <a:p>
            <a:fld id="{FCB6108A-EED0-43F5-BFE8-A5A3CAC6749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6775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8" tIns="47854" rIns="95708" bIns="478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34175"/>
            <a:ext cx="7952740" cy="3063954"/>
          </a:xfrm>
          <a:prstGeom prst="rect">
            <a:avLst/>
          </a:prstGeom>
        </p:spPr>
        <p:txBody>
          <a:bodyPr vert="horz" lIns="95708" tIns="47854" rIns="95708" bIns="478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8"/>
            <a:ext cx="4307734" cy="340439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0" y="6467168"/>
            <a:ext cx="4307734" cy="340439"/>
          </a:xfrm>
          <a:prstGeom prst="rect">
            <a:avLst/>
          </a:prstGeom>
        </p:spPr>
        <p:txBody>
          <a:bodyPr vert="horz" lIns="95708" tIns="47854" rIns="95708" bIns="47854" rtlCol="0" anchor="b"/>
          <a:lstStyle>
            <a:lvl1pPr algn="r">
              <a:defRPr sz="1300"/>
            </a:lvl1pPr>
          </a:lstStyle>
          <a:p>
            <a:fld id="{A44133E1-FA03-4AC0-AAD0-A5204872F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00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915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12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73E68-D58F-4419-A3E2-DEC0AE63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3A0267-7EA4-4D13-A136-517D95F82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B1914-1335-4A3C-B837-56CC7AF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C7977D-FA44-4C1E-B358-DCE8214E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D9F60-7986-4F6E-822D-10140605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599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52134-06EF-47F0-B5DF-899992C6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5EED3C-A28D-460D-B9A4-B9CAD8B8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91F757-9595-4C3E-8E43-85BFD141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80290-31ED-4B30-B672-3DC9B903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241FCC-FFB8-4D73-941A-D39D95B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09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B8FCB-54FE-4AA1-88C9-1A70313E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8F5EA5-CD28-4EC6-B9CC-EACC41EC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E22E0C-967F-49A9-B048-6EDD037C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FC049-2D5B-42F1-9F7A-6808C121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06686-B389-42CE-AF03-F7B1B42F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96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17275-371E-43E4-88F2-89E7D9F3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F9DABB-720A-4BA9-A34E-EF3468DF3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614630-5141-4243-AED2-B081B501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AE3AB8-8A5B-488E-BB57-495468B2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9CAAD7-8B6F-4BEE-B4F3-73BBA435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EEB20-84E1-47FA-A31E-11F32A4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29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0F8BB-028F-4A4A-8E6F-0B2A2F62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31570-D158-4AF7-B4C4-AF5923B4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3917E7-8F64-4776-B014-05D83315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C08253-FA26-4715-9A76-0EE3C0655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DC258F-42EE-42AF-99F2-06E277E4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23847B2-8983-456B-8274-111D1A83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E44941-507B-4495-9146-17D5526C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8C26C6-74C5-4CFE-B1F0-F6E879F5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060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E0411-780F-4304-B471-DC76B7FF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07B671-F91F-41F7-A342-E922D86B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F4823E-DE17-459C-825C-C67DFB8B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126B0C-EE6C-41BF-A004-BAF26FA8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65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369710-7CB5-4706-B7AB-B4C026C6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BA5F66-6688-455C-A583-92B4E3F3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8762BF-FE18-421F-B9D5-A0F824EC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41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1A82C-C73D-496B-AF7C-F76104AF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EEF30-A875-4266-80B1-5B940C41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C870D-DFA2-4E65-82ED-A9FB6553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7372A5-4097-4AFB-9330-C6263356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B621F8-DA92-46D6-91E3-6F4825A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623A56-DBA4-46E6-B1EC-BAB8706C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45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952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841CB-245F-4C5C-B066-993A1B2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A0505C-2CAC-46B4-8A8B-2BE9C7F10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1B31D3-7CF2-4573-8510-563434984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A2EBF3-0AE9-4468-8032-1195A7A9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9D91F-4777-49EF-BC1A-71ECC2A9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AE178A-C76A-47CB-AD00-9D5C7DF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279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511F5-B904-4403-A36A-ED9AF1C5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121C8F-1B82-4F60-8A07-FCC678D1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D368C0-665D-4D4A-B1CA-FC4BC15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06579-9163-4EED-8BAC-4E694A1C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2960D0-8C9C-4F7C-87AC-6DF4380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26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913D6C-5DFD-413D-9434-4E7A53E4E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EC7296-010D-4972-AAD8-41C71A8D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99B59-5D71-4363-B585-8A66588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28AD2-A401-48A9-9204-8982A3F0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D77926-F7B5-4E8A-B24F-DB25B78A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449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73E68-D58F-4419-A3E2-DEC0AE63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3A0267-7EA4-4D13-A136-517D95F82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B1914-1335-4A3C-B837-56CC7AF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C7977D-FA44-4C1E-B358-DCE8214E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D9F60-7986-4F6E-822D-10140605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63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52134-06EF-47F0-B5DF-899992C6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5EED3C-A28D-460D-B9A4-B9CAD8B8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91F757-9595-4C3E-8E43-85BFD141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80290-31ED-4B30-B672-3DC9B903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241FCC-FFB8-4D73-941A-D39D95B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795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B8FCB-54FE-4AA1-88C9-1A70313E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8F5EA5-CD28-4EC6-B9CC-EACC41EC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E22E0C-967F-49A9-B048-6EDD037C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FC049-2D5B-42F1-9F7A-6808C121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06686-B389-42CE-AF03-F7B1B42F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612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17275-371E-43E4-88F2-89E7D9F3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F9DABB-720A-4BA9-A34E-EF3468DF3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614630-5141-4243-AED2-B081B501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AE3AB8-8A5B-488E-BB57-495468B2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9CAAD7-8B6F-4BEE-B4F3-73BBA435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EEB20-84E1-47FA-A31E-11F32A4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4079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0F8BB-028F-4A4A-8E6F-0B2A2F62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31570-D158-4AF7-B4C4-AF5923B4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3917E7-8F64-4776-B014-05D83315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C08253-FA26-4715-9A76-0EE3C0655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DC258F-42EE-42AF-99F2-06E277E4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23847B2-8983-456B-8274-111D1A83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E44941-507B-4495-9146-17D5526C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8C26C6-74C5-4CFE-B1F0-F6E879F5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916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E0411-780F-4304-B471-DC76B7FF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07B671-F91F-41F7-A342-E922D86B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F4823E-DE17-459C-825C-C67DFB8B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126B0C-EE6C-41BF-A004-BAF26FA8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079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369710-7CB5-4706-B7AB-B4C026C6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BA5F66-6688-455C-A583-92B4E3F3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8762BF-FE18-421F-B9D5-A0F824EC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86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754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1A82C-C73D-496B-AF7C-F76104AF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EEF30-A875-4266-80B1-5B940C41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C870D-DFA2-4E65-82ED-A9FB6553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7372A5-4097-4AFB-9330-C6263356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B621F8-DA92-46D6-91E3-6F4825A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623A56-DBA4-46E6-B1EC-BAB8706C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5048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841CB-245F-4C5C-B066-993A1B2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A0505C-2CAC-46B4-8A8B-2BE9C7F10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1B31D3-7CF2-4573-8510-563434984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A2EBF3-0AE9-4468-8032-1195A7A9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9D91F-4777-49EF-BC1A-71ECC2A9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AE178A-C76A-47CB-AD00-9D5C7DF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466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511F5-B904-4403-A36A-ED9AF1C5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121C8F-1B82-4F60-8A07-FCC678D1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D368C0-665D-4D4A-B1CA-FC4BC15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06579-9163-4EED-8BAC-4E694A1C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2960D0-8C9C-4F7C-87AC-6DF4380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87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913D6C-5DFD-413D-9434-4E7A53E4E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EC7296-010D-4972-AAD8-41C71A8D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99B59-5D71-4363-B585-8A66588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28AD2-A401-48A9-9204-8982A3F0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D77926-F7B5-4E8A-B24F-DB25B78A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368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73E68-D58F-4419-A3E2-DEC0AE63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3A0267-7EA4-4D13-A136-517D95F82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B1914-1335-4A3C-B837-56CC7AF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C7977D-FA44-4C1E-B358-DCE8214E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D9F60-7986-4F6E-822D-10140605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6780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52134-06EF-47F0-B5DF-899992C6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5EED3C-A28D-460D-B9A4-B9CAD8B8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91F757-9595-4C3E-8E43-85BFD141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80290-31ED-4B30-B672-3DC9B903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241FCC-FFB8-4D73-941A-D39D95B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860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B8FCB-54FE-4AA1-88C9-1A70313E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8F5EA5-CD28-4EC6-B9CC-EACC41EC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E22E0C-967F-49A9-B048-6EDD037C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FC049-2D5B-42F1-9F7A-6808C121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06686-B389-42CE-AF03-F7B1B42F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216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17275-371E-43E4-88F2-89E7D9F3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F9DABB-720A-4BA9-A34E-EF3468DF3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614630-5141-4243-AED2-B081B501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AE3AB8-8A5B-488E-BB57-495468B2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9CAAD7-8B6F-4BEE-B4F3-73BBA435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EEB20-84E1-47FA-A31E-11F32A4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842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0F8BB-028F-4A4A-8E6F-0B2A2F62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31570-D158-4AF7-B4C4-AF5923B4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3917E7-8F64-4776-B014-05D83315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C08253-FA26-4715-9A76-0EE3C0655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DC258F-42EE-42AF-99F2-06E277E4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23847B2-8983-456B-8274-111D1A83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E44941-507B-4495-9146-17D5526C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8C26C6-74C5-4CFE-B1F0-F6E879F5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114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E0411-780F-4304-B471-DC76B7FF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07B671-F91F-41F7-A342-E922D86B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F4823E-DE17-459C-825C-C67DFB8B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126B0C-EE6C-41BF-A004-BAF26FA8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1620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369710-7CB5-4706-B7AB-B4C026C6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BA5F66-6688-455C-A583-92B4E3F3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8762BF-FE18-421F-B9D5-A0F824EC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896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1A82C-C73D-496B-AF7C-F76104AF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EEF30-A875-4266-80B1-5B940C41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C870D-DFA2-4E65-82ED-A9FB6553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7372A5-4097-4AFB-9330-C6263356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B621F8-DA92-46D6-91E3-6F4825A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623A56-DBA4-46E6-B1EC-BAB8706C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4691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841CB-245F-4C5C-B066-993A1B2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A0505C-2CAC-46B4-8A8B-2BE9C7F10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1B31D3-7CF2-4573-8510-563434984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A2EBF3-0AE9-4468-8032-1195A7A9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9D91F-4777-49EF-BC1A-71ECC2A9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AE178A-C76A-47CB-AD00-9D5C7DF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86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511F5-B904-4403-A36A-ED9AF1C5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121C8F-1B82-4F60-8A07-FCC678D1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D368C0-665D-4D4A-B1CA-FC4BC15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06579-9163-4EED-8BAC-4E694A1C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2960D0-8C9C-4F7C-87AC-6DF4380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87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913D6C-5DFD-413D-9434-4E7A53E4E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EC7296-010D-4972-AAD8-41C71A8D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99B59-5D71-4363-B585-8A66588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28AD2-A401-48A9-9204-8982A3F0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D77926-F7B5-4E8A-B24F-DB25B78A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191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73E68-D58F-4419-A3E2-DEC0AE63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3A0267-7EA4-4D13-A136-517D95F82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B1914-1335-4A3C-B837-56CC7AF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C7977D-FA44-4C1E-B358-DCE8214E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D9F60-7986-4F6E-822D-10140605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7549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52134-06EF-47F0-B5DF-899992C6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5EED3C-A28D-460D-B9A4-B9CAD8B8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91F757-9595-4C3E-8E43-85BFD141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80290-31ED-4B30-B672-3DC9B903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241FCC-FFB8-4D73-941A-D39D95B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9330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B8FCB-54FE-4AA1-88C9-1A70313E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8F5EA5-CD28-4EC6-B9CC-EACC41EC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E22E0C-967F-49A9-B048-6EDD037C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FC049-2D5B-42F1-9F7A-6808C121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06686-B389-42CE-AF03-F7B1B42F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630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17275-371E-43E4-88F2-89E7D9F3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F9DABB-720A-4BA9-A34E-EF3468DF3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614630-5141-4243-AED2-B081B501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AE3AB8-8A5B-488E-BB57-495468B2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9CAAD7-8B6F-4BEE-B4F3-73BBA435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EEB20-84E1-47FA-A31E-11F32A4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965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0F8BB-028F-4A4A-8E6F-0B2A2F62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31570-D158-4AF7-B4C4-AF5923B4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3917E7-8F64-4776-B014-05D83315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C08253-FA26-4715-9A76-0EE3C0655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DC258F-42EE-42AF-99F2-06E277E4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23847B2-8983-456B-8274-111D1A83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E44941-507B-4495-9146-17D5526C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8C26C6-74C5-4CFE-B1F0-F6E879F5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43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186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E0411-780F-4304-B471-DC76B7FF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07B671-F91F-41F7-A342-E922D86B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F4823E-DE17-459C-825C-C67DFB8B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126B0C-EE6C-41BF-A004-BAF26FA8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018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369710-7CB5-4706-B7AB-B4C026C6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BA5F66-6688-455C-A583-92B4E3F3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8762BF-FE18-421F-B9D5-A0F824EC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3515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1A82C-C73D-496B-AF7C-F76104AF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EEF30-A875-4266-80B1-5B940C41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C870D-DFA2-4E65-82ED-A9FB6553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7372A5-4097-4AFB-9330-C6263356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B621F8-DA92-46D6-91E3-6F4825A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623A56-DBA4-46E6-B1EC-BAB8706C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2778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841CB-245F-4C5C-B066-993A1B2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A0505C-2CAC-46B4-8A8B-2BE9C7F10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1B31D3-7CF2-4573-8510-563434984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A2EBF3-0AE9-4468-8032-1195A7A9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9D91F-4777-49EF-BC1A-71ECC2A9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AE178A-C76A-47CB-AD00-9D5C7DF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4356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511F5-B904-4403-A36A-ED9AF1C5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121C8F-1B82-4F60-8A07-FCC678D1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D368C0-665D-4D4A-B1CA-FC4BC15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06579-9163-4EED-8BAC-4E694A1C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2960D0-8C9C-4F7C-87AC-6DF4380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481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913D6C-5DFD-413D-9434-4E7A53E4E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EC7296-010D-4972-AAD8-41C71A8D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99B59-5D71-4363-B585-8A66588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28AD2-A401-48A9-9204-8982A3F0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D77926-F7B5-4E8A-B24F-DB25B78A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6369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C73E68-D58F-4419-A3E2-DEC0AE63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3A0267-7EA4-4D13-A136-517D95F82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B1914-1335-4A3C-B837-56CC7AFC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C7977D-FA44-4C1E-B358-DCE8214E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7D9F60-7986-4F6E-822D-10140605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099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052134-06EF-47F0-B5DF-899992C6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5EED3C-A28D-460D-B9A4-B9CAD8B8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91F757-9595-4C3E-8E43-85BFD141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80290-31ED-4B30-B672-3DC9B903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241FCC-FFB8-4D73-941A-D39D95BC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7456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CB8FCB-54FE-4AA1-88C9-1A70313E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8F5EA5-CD28-4EC6-B9CC-EACC41EC7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E22E0C-967F-49A9-B048-6EDD037C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FC049-2D5B-42F1-9F7A-6808C121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906686-B389-42CE-AF03-F7B1B42F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9431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B17275-371E-43E4-88F2-89E7D9F3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F9DABB-720A-4BA9-A34E-EF3468DF3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4614630-5141-4243-AED2-B081B501E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AE3AB8-8A5B-488E-BB57-495468B2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9CAAD7-8B6F-4BEE-B4F3-73BBA435B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EEB20-84E1-47FA-A31E-11F32A4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0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4392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70F8BB-028F-4A4A-8E6F-0B2A2F628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31570-D158-4AF7-B4C4-AF5923B4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3917E7-8F64-4776-B014-05D833156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C08253-FA26-4715-9A76-0EE3C0655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DC258F-42EE-42AF-99F2-06E277E45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23847B2-8983-456B-8274-111D1A83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E44941-507B-4495-9146-17D5526C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58C26C6-74C5-4CFE-B1F0-F6E879F5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0427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E0411-780F-4304-B471-DC76B7FF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007B671-F91F-41F7-A342-E922D86B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F4823E-DE17-459C-825C-C67DFB8B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1126B0C-EE6C-41BF-A004-BAF26FA8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0750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4369710-7CB5-4706-B7AB-B4C026C6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BA5F66-6688-455C-A583-92B4E3F3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8762BF-FE18-421F-B9D5-A0F824EC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357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01A82C-C73D-496B-AF7C-F76104AF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5EEF30-A875-4266-80B1-5B940C419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A0C870D-DFA2-4E65-82ED-A9FB6553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7372A5-4097-4AFB-9330-C6263356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B621F8-DA92-46D6-91E3-6F4825A95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623A56-DBA4-46E6-B1EC-BAB8706C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2592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D841CB-245F-4C5C-B066-993A1B2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7A0505C-2CAC-46B4-8A8B-2BE9C7F10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1B31D3-7CF2-4573-8510-563434984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A2EBF3-0AE9-4468-8032-1195A7A9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69D91F-4777-49EF-BC1A-71ECC2A9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AE178A-C76A-47CB-AD00-9D5C7DF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451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511F5-B904-4403-A36A-ED9AF1C5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D121C8F-1B82-4F60-8A07-FCC678D1F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D368C0-665D-4D4A-B1CA-FC4BC155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006579-9163-4EED-8BAC-4E694A1C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2960D0-8C9C-4F7C-87AC-6DF43807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862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8913D6C-5DFD-413D-9434-4E7A53E4E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EC7296-010D-4972-AAD8-41C71A8D2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99B59-5D71-4363-B585-8A66588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B28AD2-A401-48A9-9204-8982A3F0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D77926-F7B5-4E8A-B24F-DB25B78A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89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557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74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75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A3744-626B-43A2-9087-EBF9CB7BCCA7}" type="datetimeFigureOut">
              <a:rPr lang="ru-RU" smtClean="0"/>
              <a:pPr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B8E-45A3-40EE-BE81-66DDA2BC1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264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712ED-E30E-48AC-95D6-B738AEFF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72183-C0C2-4B15-BCD3-DC6BC1FA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765289-EB84-49D9-A8FA-EF84E3E91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9A1489-5E16-4512-ADB4-16B3F82FB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011222-3DB9-49DF-895A-31ADEA85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581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712ED-E30E-48AC-95D6-B738AEFF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72183-C0C2-4B15-BCD3-DC6BC1FA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765289-EB84-49D9-A8FA-EF84E3E91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9A1489-5E16-4512-ADB4-16B3F82FB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011222-3DB9-49DF-895A-31ADEA85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04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712ED-E30E-48AC-95D6-B738AEFF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72183-C0C2-4B15-BCD3-DC6BC1FA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765289-EB84-49D9-A8FA-EF84E3E91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9A1489-5E16-4512-ADB4-16B3F82FB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011222-3DB9-49DF-895A-31ADEA85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3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712ED-E30E-48AC-95D6-B738AEFF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72183-C0C2-4B15-BCD3-DC6BC1FA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765289-EB84-49D9-A8FA-EF84E3E91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9A1489-5E16-4512-ADB4-16B3F82FB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011222-3DB9-49DF-895A-31ADEA85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5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A712ED-E30E-48AC-95D6-B738AEFF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C72183-C0C2-4B15-BCD3-DC6BC1FA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765289-EB84-49D9-A8FA-EF84E3E91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8E1F-4C5C-4ECB-8CF9-B36D22312C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9A1489-5E16-4512-ADB4-16B3F82FB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011222-3DB9-49DF-895A-31ADEA85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BE4-A1DC-4637-93B5-084939CFB1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828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11960" y="620689"/>
            <a:ext cx="4932040" cy="289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28 специалистов </a:t>
            </a:r>
            <a:r>
              <a:rPr lang="ru-RU" sz="1400" dirty="0">
                <a:solidFill>
                  <a:prstClr val="black"/>
                </a:solidFill>
              </a:rPr>
              <a:t>прошли обучение на базе Регионального центра компетенций  </a:t>
            </a:r>
            <a:r>
              <a:rPr lang="ru-RU" sz="1400" dirty="0" smtClean="0">
                <a:solidFill>
                  <a:prstClr val="black"/>
                </a:solidFill>
              </a:rPr>
              <a:t>Росздравнадзора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Все медицинские работники обучены  навыкам оказания неотложной медицинской помощи на базе ТЦМК с получением сертификатов </a:t>
            </a:r>
            <a:endParaRPr lang="ru-RU" sz="1400" dirty="0">
              <a:solidFill>
                <a:prstClr val="black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</a:rPr>
              <a:t>Обучено 6 аудиторов  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</a:rPr>
              <a:t>Проведено 12 занятий со специалистами </a:t>
            </a:r>
            <a:r>
              <a:rPr lang="ru-RU" sz="1400" dirty="0" smtClean="0">
                <a:solidFill>
                  <a:prstClr val="black"/>
                </a:solidFill>
              </a:rPr>
              <a:t>по </a:t>
            </a:r>
            <a:r>
              <a:rPr lang="ru-RU" sz="1400" dirty="0">
                <a:solidFill>
                  <a:prstClr val="black"/>
                </a:solidFill>
              </a:rPr>
              <a:t>оказанию неотложной медицинской помощи с отработкой навыков</a:t>
            </a:r>
          </a:p>
          <a:p>
            <a:pPr algn="ctr"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</a:rPr>
              <a:t>Приняли участие во Всероссийских конференциях «Управление нежелательными событиями в МО.  Безопасность пациента и медработника»,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 «Управление изменениями медицинской организации», «Управление кризисами МО»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2880" y="20263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 марта 2021 г. начато внедрение СМК: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обучение </a:t>
            </a:r>
            <a:r>
              <a:rPr lang="ru-RU" b="1" dirty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специалистов </a:t>
            </a:r>
            <a:endParaRPr lang="ru-RU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11" descr="D:\Файлы по работе\Логот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755576" cy="5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:\Рабочий стол\Screenshot_20210607_154111_com.viber.voip.jpg"/>
          <p:cNvPicPr>
            <a:picLocks noChangeAspect="1" noChangeArrowheads="1"/>
          </p:cNvPicPr>
          <p:nvPr/>
        </p:nvPicPr>
        <p:blipFill>
          <a:blip r:embed="rId3" cstate="print"/>
          <a:srcRect t="22909" r="1915" b="14612"/>
          <a:stretch>
            <a:fillRect/>
          </a:stretch>
        </p:blipFill>
        <p:spPr bwMode="auto">
          <a:xfrm>
            <a:off x="179513" y="836712"/>
            <a:ext cx="267549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4" descr="D:\Рабочий стол\IMG_20210608_130216.jpg"/>
          <p:cNvPicPr>
            <a:picLocks noChangeAspect="1" noChangeArrowheads="1"/>
          </p:cNvPicPr>
          <p:nvPr/>
        </p:nvPicPr>
        <p:blipFill>
          <a:blip r:embed="rId4" cstate="print"/>
          <a:srcRect l="8875" t="8263" r="9539" b="12148"/>
          <a:stretch>
            <a:fillRect/>
          </a:stretch>
        </p:blipFill>
        <p:spPr bwMode="auto">
          <a:xfrm>
            <a:off x="179512" y="4284576"/>
            <a:ext cx="1944216" cy="2528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D:\Рабочий стол\IMG_20210608_093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5" y="3875641"/>
            <a:ext cx="3529345" cy="29377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012160" y="4509122"/>
            <a:ext cx="2843808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Проведены контрольные мероприятия по отработке навыков </a:t>
            </a:r>
          </a:p>
          <a:p>
            <a:pPr algn="ctr"/>
            <a:r>
              <a:rPr lang="ru-RU" sz="1400" dirty="0" smtClean="0"/>
              <a:t>по гигиенической обработке рук, </a:t>
            </a:r>
          </a:p>
          <a:p>
            <a:pPr algn="ctr"/>
            <a:r>
              <a:rPr lang="ru-RU" sz="1400" dirty="0" smtClean="0"/>
              <a:t>применения СИЗ </a:t>
            </a:r>
          </a:p>
        </p:txBody>
      </p:sp>
      <p:pic>
        <p:nvPicPr>
          <p:cNvPr id="12" name="Picture 2" descr="C:\Users\24\Desktop\2021-06-08\Изображени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636912"/>
            <a:ext cx="376439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188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24\Desktop\Презентация Microsoft Office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268760"/>
            <a:ext cx="5327134" cy="475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1" descr="D:\Файлы по работе\Логотип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755576" cy="5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96552" y="116632"/>
            <a:ext cx="9144000" cy="75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Усовершенствование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ВВК и БМД в ГБУЗ «РЦПБС»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224" y="1196752"/>
            <a:ext cx="3794280" cy="505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79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D:\Мои документы\ОТЧЕТЫ\отчет квартальный полугодовой годовой ЦЕНТР СПИД\отчет 2021\достижения за 2021 год\Диплом Успех и безопаснос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56536" y="297111"/>
            <a:ext cx="2952329" cy="4175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9026" name="Picture 2" descr="D:\Мои документы\ОТЧЕТЫ\отчет квартальный полугодовой годовой ЦЕНТР СПИД\отчет 2021\достижения за 2021 год\II место всероссийского конкурса Организация высокой социальной эффективно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869423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1" descr="D:\Файлы по работе\Логотип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755576" cy="5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-27384"/>
            <a:ext cx="9144000" cy="754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Безопасность сотрудников на рабочем месте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4644008" y="4077072"/>
            <a:ext cx="417646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-е место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номинации «Лучшая организация в области охраны труда в сфере здравоохранения» Всероссийского конкурса на лучшую организацию работ в области условий и охраны труда «Успех и безопасность»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-е место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Региональном этапе Всероссийского конкурса «Российская организация высокой социальной эффективности» в номинации «За сокращение производственного травматизма и профессиональной заболеваемости в организациях непроизводственной сферы»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82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23528" y="188640"/>
          <a:ext cx="8568952" cy="6055258"/>
        </p:xfrm>
        <a:graphic>
          <a:graphicData uri="http://schemas.openxmlformats.org/presentationml/2006/ole">
            <p:oleObj spid="_x0000_s155654" name="Acrobat Document" r:id="rId3" imgW="10688040" imgH="75564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714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227013302"/>
              </p:ext>
            </p:extLst>
          </p:nvPr>
        </p:nvGraphicFramePr>
        <p:xfrm>
          <a:off x="179512" y="692696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1" descr="D:\Файлы по работе\Логотип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6632"/>
            <a:ext cx="755576" cy="54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504056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SWOT – </a:t>
            </a:r>
            <a:r>
              <a:rPr lang="ru-RU" sz="1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анализ</a:t>
            </a:r>
            <a:endParaRPr lang="ru-RU" sz="1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3491880" y="3429000"/>
          <a:ext cx="216024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444668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5071</TotalTime>
  <Words>489</Words>
  <Application>Microsoft Office PowerPoint</Application>
  <PresentationFormat>Экран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Acrobat Document</vt:lpstr>
      <vt:lpstr>Слайд 1</vt:lpstr>
      <vt:lpstr>Слайд 2</vt:lpstr>
      <vt:lpstr>Слайд 3</vt:lpstr>
      <vt:lpstr>Слайд 4</vt:lpstr>
      <vt:lpstr>SWOT – анализ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ЗДРАВООХРАНЕНИЯ РЕСПУБЛИКИ БУРЯТИЯ Республиканский центр профилактики и борьбы со СПИД</dc:title>
  <dc:creator>Филонов Алексей</dc:creator>
  <cp:lastModifiedBy>24</cp:lastModifiedBy>
  <cp:revision>311</cp:revision>
  <cp:lastPrinted>2022-02-25T06:05:56Z</cp:lastPrinted>
  <dcterms:created xsi:type="dcterms:W3CDTF">2020-02-10T06:45:25Z</dcterms:created>
  <dcterms:modified xsi:type="dcterms:W3CDTF">2022-04-25T08:36:03Z</dcterms:modified>
</cp:coreProperties>
</file>