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2" r:id="rId3"/>
    <p:sldId id="312" r:id="rId4"/>
    <p:sldId id="352" r:id="rId5"/>
    <p:sldId id="354" r:id="rId6"/>
    <p:sldId id="348" r:id="rId7"/>
    <p:sldId id="349" r:id="rId8"/>
    <p:sldId id="355" r:id="rId9"/>
    <p:sldId id="273" r:id="rId10"/>
    <p:sldId id="339" r:id="rId11"/>
    <p:sldId id="286" r:id="rId12"/>
    <p:sldId id="272" r:id="rId13"/>
    <p:sldId id="316" r:id="rId14"/>
    <p:sldId id="258" r:id="rId15"/>
    <p:sldId id="259" r:id="rId16"/>
    <p:sldId id="319" r:id="rId17"/>
    <p:sldId id="320" r:id="rId18"/>
    <p:sldId id="340" r:id="rId19"/>
    <p:sldId id="341" r:id="rId20"/>
    <p:sldId id="342" r:id="rId21"/>
    <p:sldId id="343" r:id="rId22"/>
    <p:sldId id="344" r:id="rId23"/>
    <p:sldId id="345" r:id="rId24"/>
    <p:sldId id="301" r:id="rId25"/>
    <p:sldId id="288" r:id="rId26"/>
    <p:sldId id="289" r:id="rId27"/>
    <p:sldId id="353" r:id="rId28"/>
    <p:sldId id="324" r:id="rId29"/>
    <p:sldId id="322" r:id="rId30"/>
    <p:sldId id="35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первично</c:v>
                </c:pt>
                <c:pt idx="1">
                  <c:v>повторно</c:v>
                </c:pt>
                <c:pt idx="2">
                  <c:v>рас</c:v>
                </c:pt>
                <c:pt idx="3">
                  <c:v>болезнь дауна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172</c:v>
                </c:pt>
                <c:pt idx="1">
                  <c:v>328</c:v>
                </c:pt>
                <c:pt idx="2">
                  <c:v>270</c:v>
                </c:pt>
                <c:pt idx="3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первично</c:v>
                </c:pt>
                <c:pt idx="1">
                  <c:v>повторно</c:v>
                </c:pt>
                <c:pt idx="2">
                  <c:v>рас</c:v>
                </c:pt>
                <c:pt idx="3">
                  <c:v>болезнь дауна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200</c:v>
                </c:pt>
                <c:pt idx="1">
                  <c:v>294</c:v>
                </c:pt>
                <c:pt idx="2">
                  <c:v>295</c:v>
                </c:pt>
                <c:pt idx="3">
                  <c:v>48</c:v>
                </c:pt>
              </c:numCache>
            </c:numRef>
          </c:val>
        </c:ser>
        <c:shape val="box"/>
        <c:axId val="112099328"/>
        <c:axId val="112100864"/>
        <c:axId val="0"/>
      </c:bar3DChart>
      <c:catAx>
        <c:axId val="112099328"/>
        <c:scaling>
          <c:orientation val="minMax"/>
        </c:scaling>
        <c:axPos val="b"/>
        <c:tickLblPos val="nextTo"/>
        <c:crossAx val="112100864"/>
        <c:crosses val="autoZero"/>
        <c:auto val="1"/>
        <c:lblAlgn val="ctr"/>
        <c:lblOffset val="100"/>
      </c:catAx>
      <c:valAx>
        <c:axId val="112100864"/>
        <c:scaling>
          <c:orientation val="minMax"/>
        </c:scaling>
        <c:axPos val="l"/>
        <c:majorGridlines/>
        <c:numFmt formatCode="General" sourceLinked="1"/>
        <c:tickLblPos val="nextTo"/>
        <c:crossAx val="112099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1-3 года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  <c:pt idx="0">
                  <c:v>6030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4-6 лет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  <c:pt idx="0">
                  <c:v>6030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1940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4-6 лет2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  <c:pt idx="0">
                  <c:v>6030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1940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7-10 лет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  <c:pt idx="0">
                  <c:v>6030</c:v>
                </c:pt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1697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11-15 лет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  <c:pt idx="0">
                  <c:v>6030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1149</c:v>
                </c:pt>
              </c:numCache>
            </c:numRef>
          </c:val>
        </c:ser>
        <c:shape val="cylinder"/>
        <c:axId val="98816768"/>
        <c:axId val="98818304"/>
        <c:axId val="0"/>
      </c:bar3DChart>
      <c:catAx>
        <c:axId val="98816768"/>
        <c:scaling>
          <c:orientation val="minMax"/>
        </c:scaling>
        <c:axPos val="b"/>
        <c:numFmt formatCode="General" sourceLinked="1"/>
        <c:tickLblPos val="nextTo"/>
        <c:crossAx val="98818304"/>
        <c:crosses val="autoZero"/>
        <c:auto val="1"/>
        <c:lblAlgn val="ctr"/>
        <c:lblOffset val="100"/>
      </c:catAx>
      <c:valAx>
        <c:axId val="98818304"/>
        <c:scaling>
          <c:orientation val="minMax"/>
        </c:scaling>
        <c:axPos val="l"/>
        <c:majorGridlines/>
        <c:numFmt formatCode="0%" sourceLinked="1"/>
        <c:tickLblPos val="nextTo"/>
        <c:crossAx val="98816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 течении года</c:v>
                </c:pt>
                <c:pt idx="1">
                  <c:v>впервые в году</c:v>
                </c:pt>
                <c:pt idx="2">
                  <c:v>дневной стационар </c:v>
                </c:pt>
                <c:pt idx="3">
                  <c:v>впервые в жизни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514</c:v>
                </c:pt>
                <c:pt idx="1">
                  <c:v>436</c:v>
                </c:pt>
                <c:pt idx="2">
                  <c:v>142</c:v>
                </c:pt>
                <c:pt idx="3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 течении года</c:v>
                </c:pt>
                <c:pt idx="1">
                  <c:v>впервые в году</c:v>
                </c:pt>
                <c:pt idx="2">
                  <c:v>дневной стационар </c:v>
                </c:pt>
                <c:pt idx="3">
                  <c:v>впервые в жизни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498</c:v>
                </c:pt>
                <c:pt idx="1">
                  <c:v>464</c:v>
                </c:pt>
                <c:pt idx="2">
                  <c:v>121</c:v>
                </c:pt>
                <c:pt idx="3">
                  <c:v>297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 течении года</c:v>
                </c:pt>
                <c:pt idx="1">
                  <c:v>впервые в году</c:v>
                </c:pt>
                <c:pt idx="2">
                  <c:v>дневной стационар </c:v>
                </c:pt>
                <c:pt idx="3">
                  <c:v>впервые в жизни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522</c:v>
                </c:pt>
                <c:pt idx="1">
                  <c:v>273</c:v>
                </c:pt>
                <c:pt idx="2">
                  <c:v>125</c:v>
                </c:pt>
                <c:pt idx="3">
                  <c:v>158</c:v>
                </c:pt>
              </c:numCache>
            </c:numRef>
          </c:val>
        </c:ser>
        <c:shape val="box"/>
        <c:axId val="117858304"/>
        <c:axId val="117859840"/>
        <c:axId val="0"/>
      </c:bar3DChart>
      <c:catAx>
        <c:axId val="117858304"/>
        <c:scaling>
          <c:orientation val="minMax"/>
        </c:scaling>
        <c:axPos val="b"/>
        <c:tickLblPos val="nextTo"/>
        <c:crossAx val="117859840"/>
        <c:crosses val="autoZero"/>
        <c:auto val="1"/>
        <c:lblAlgn val="ctr"/>
        <c:lblOffset val="100"/>
      </c:catAx>
      <c:valAx>
        <c:axId val="117859840"/>
        <c:scaling>
          <c:orientation val="minMax"/>
        </c:scaling>
        <c:axPos val="l"/>
        <c:majorGridlines/>
        <c:numFmt formatCode="General" sourceLinked="1"/>
        <c:tickLblPos val="nextTo"/>
        <c:crossAx val="117858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438AF-02A9-445A-BAC3-C000DEB8EA09}" type="doc">
      <dgm:prSet loTypeId="urn:microsoft.com/office/officeart/2005/8/layout/process4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8C706D-F1B9-4D18-9D5B-6DB2993D1D10}">
      <dgm:prSet phldrT="[Текст]"/>
      <dgm:spPr/>
      <dgm:t>
        <a:bodyPr/>
        <a:lstStyle/>
        <a:p>
          <a:r>
            <a:rPr lang="ru-RU" dirty="0" smtClean="0"/>
            <a:t>Стационарное отделение на 45 коек</a:t>
          </a:r>
          <a:endParaRPr lang="ru-RU" dirty="0"/>
        </a:p>
      </dgm:t>
    </dgm:pt>
    <dgm:pt modelId="{10EFCBC8-629C-4406-89A7-C7B0C5FD317E}" type="parTrans" cxnId="{F57AE352-DBFB-4081-ABAE-C96F97903B73}">
      <dgm:prSet/>
      <dgm:spPr/>
      <dgm:t>
        <a:bodyPr/>
        <a:lstStyle/>
        <a:p>
          <a:endParaRPr lang="ru-RU"/>
        </a:p>
      </dgm:t>
    </dgm:pt>
    <dgm:pt modelId="{A45035A8-9E2F-4F6A-9AB2-E8BE0E8A26C1}" type="sibTrans" cxnId="{F57AE352-DBFB-4081-ABAE-C96F97903B73}">
      <dgm:prSet/>
      <dgm:spPr/>
      <dgm:t>
        <a:bodyPr/>
        <a:lstStyle/>
        <a:p>
          <a:endParaRPr lang="ru-RU"/>
        </a:p>
      </dgm:t>
    </dgm:pt>
    <dgm:pt modelId="{E3384C07-E22A-423C-B463-E32CCD5A271D}">
      <dgm:prSet phldrT="[Текст]"/>
      <dgm:spPr/>
      <dgm:t>
        <a:bodyPr/>
        <a:lstStyle/>
        <a:p>
          <a:r>
            <a:rPr lang="ru-RU" dirty="0" smtClean="0"/>
            <a:t>Диспансерное</a:t>
          </a:r>
          <a:endParaRPr lang="ru-RU" dirty="0"/>
        </a:p>
      </dgm:t>
    </dgm:pt>
    <dgm:pt modelId="{491CCA76-2B5D-48D0-9697-AA5879A95BFC}" type="parTrans" cxnId="{C2A75770-88CA-4270-A5D3-3DD3F10CE5F0}">
      <dgm:prSet/>
      <dgm:spPr/>
      <dgm:t>
        <a:bodyPr/>
        <a:lstStyle/>
        <a:p>
          <a:endParaRPr lang="ru-RU"/>
        </a:p>
      </dgm:t>
    </dgm:pt>
    <dgm:pt modelId="{A5122B32-1E1C-4CD6-8CB7-012E9C7BF44F}" type="sibTrans" cxnId="{C2A75770-88CA-4270-A5D3-3DD3F10CE5F0}">
      <dgm:prSet/>
      <dgm:spPr/>
      <dgm:t>
        <a:bodyPr/>
        <a:lstStyle/>
        <a:p>
          <a:endParaRPr lang="ru-RU"/>
        </a:p>
      </dgm:t>
    </dgm:pt>
    <dgm:pt modelId="{C824A5E5-421D-4108-9757-B018F8F817EA}">
      <dgm:prSet phldrT="[Текст]" custT="1"/>
      <dgm:spPr/>
      <dgm:t>
        <a:bodyPr/>
        <a:lstStyle/>
        <a:p>
          <a:r>
            <a:rPr lang="ru-RU" sz="1400" b="1" u="sng" dirty="0" smtClean="0"/>
            <a:t>Диспансерное отделение- </a:t>
          </a:r>
          <a:r>
            <a:rPr lang="ru-RU" sz="1200" dirty="0" smtClean="0"/>
            <a:t>детские психиатры, психотерапевты, клинические психологи, логопеды дефектологи.</a:t>
          </a:r>
          <a:endParaRPr lang="ru-RU" sz="1200" dirty="0"/>
        </a:p>
      </dgm:t>
    </dgm:pt>
    <dgm:pt modelId="{C30401AE-204B-4F82-A15D-9587FFEC1E75}" type="parTrans" cxnId="{0A94970F-5151-48AD-98B6-687C259EDFF3}">
      <dgm:prSet/>
      <dgm:spPr/>
      <dgm:t>
        <a:bodyPr/>
        <a:lstStyle/>
        <a:p>
          <a:endParaRPr lang="ru-RU"/>
        </a:p>
      </dgm:t>
    </dgm:pt>
    <dgm:pt modelId="{52370F5F-7691-4995-98E1-E686C8028F25}" type="sibTrans" cxnId="{0A94970F-5151-48AD-98B6-687C259EDFF3}">
      <dgm:prSet/>
      <dgm:spPr/>
      <dgm:t>
        <a:bodyPr/>
        <a:lstStyle/>
        <a:p>
          <a:endParaRPr lang="ru-RU"/>
        </a:p>
      </dgm:t>
    </dgm:pt>
    <dgm:pt modelId="{4B4CFE11-AAA7-4DA2-9AD0-6F7109BB20AD}">
      <dgm:prSet phldrT="[Текст]" custT="1"/>
      <dgm:spPr/>
      <dgm:t>
        <a:bodyPr/>
        <a:lstStyle/>
        <a:p>
          <a:r>
            <a:rPr lang="ru-RU" sz="1400" b="1" u="sng" dirty="0" smtClean="0"/>
            <a:t>Профилактические осмотры- </a:t>
          </a:r>
          <a:r>
            <a:rPr lang="ru-RU" sz="1400" b="0" u="none" dirty="0" smtClean="0"/>
            <a:t>выявление  психических расстройств на ранних этапах развития </a:t>
          </a:r>
        </a:p>
      </dgm:t>
    </dgm:pt>
    <dgm:pt modelId="{0F73728A-7FEE-479C-98F3-620849B76242}" type="parTrans" cxnId="{0B175D30-7D2F-4C53-9446-5E8BF5F47D85}">
      <dgm:prSet/>
      <dgm:spPr/>
      <dgm:t>
        <a:bodyPr/>
        <a:lstStyle/>
        <a:p>
          <a:endParaRPr lang="ru-RU"/>
        </a:p>
      </dgm:t>
    </dgm:pt>
    <dgm:pt modelId="{A9F549F7-1EB7-4705-A06C-4F80F4BB1DF3}" type="sibTrans" cxnId="{0B175D30-7D2F-4C53-9446-5E8BF5F47D85}">
      <dgm:prSet/>
      <dgm:spPr/>
      <dgm:t>
        <a:bodyPr/>
        <a:lstStyle/>
        <a:p>
          <a:endParaRPr lang="ru-RU"/>
        </a:p>
      </dgm:t>
    </dgm:pt>
    <dgm:pt modelId="{ADE85EE1-B90A-4FB1-BF77-2824FCF799F8}">
      <dgm:prSet phldrT="[Текст]"/>
      <dgm:spPr/>
      <dgm:t>
        <a:bodyPr/>
        <a:lstStyle/>
        <a:p>
          <a:r>
            <a:rPr lang="ru-RU" dirty="0" smtClean="0"/>
            <a:t>Детская психиатрическая помощь</a:t>
          </a:r>
          <a:endParaRPr lang="ru-RU" dirty="0"/>
        </a:p>
      </dgm:t>
    </dgm:pt>
    <dgm:pt modelId="{F2C3331D-3E96-4E03-BBCB-7187F778A8C1}" type="sibTrans" cxnId="{C2E87941-0DF3-4A12-B6EE-D2068C60B2FC}">
      <dgm:prSet/>
      <dgm:spPr/>
      <dgm:t>
        <a:bodyPr/>
        <a:lstStyle/>
        <a:p>
          <a:endParaRPr lang="ru-RU"/>
        </a:p>
      </dgm:t>
    </dgm:pt>
    <dgm:pt modelId="{E2DE17B1-BCB9-4F97-A60A-F45086E0167D}" type="parTrans" cxnId="{C2E87941-0DF3-4A12-B6EE-D2068C60B2FC}">
      <dgm:prSet/>
      <dgm:spPr/>
      <dgm:t>
        <a:bodyPr/>
        <a:lstStyle/>
        <a:p>
          <a:endParaRPr lang="ru-RU"/>
        </a:p>
      </dgm:t>
    </dgm:pt>
    <dgm:pt modelId="{A1E4C010-8A56-441E-AF3E-EBB5F97AF549}">
      <dgm:prSet phldrT="[Текст]"/>
      <dgm:spPr/>
      <dgm:t>
        <a:bodyPr/>
        <a:lstStyle/>
        <a:p>
          <a:r>
            <a:rPr lang="ru-RU" dirty="0" smtClean="0"/>
            <a:t>Диспансерное отделение</a:t>
          </a:r>
          <a:endParaRPr lang="ru-RU" dirty="0"/>
        </a:p>
      </dgm:t>
    </dgm:pt>
    <dgm:pt modelId="{BEF08FB6-9C4D-40BC-8213-CF4D8AD02ADC}" type="parTrans" cxnId="{D333F26C-06C1-4ED5-AE23-7525F2D58513}">
      <dgm:prSet/>
      <dgm:spPr/>
      <dgm:t>
        <a:bodyPr/>
        <a:lstStyle/>
        <a:p>
          <a:endParaRPr lang="ru-RU"/>
        </a:p>
      </dgm:t>
    </dgm:pt>
    <dgm:pt modelId="{6E537DF0-B05E-4F62-B9EF-F93B362D9F0D}" type="sibTrans" cxnId="{D333F26C-06C1-4ED5-AE23-7525F2D58513}">
      <dgm:prSet/>
      <dgm:spPr/>
      <dgm:t>
        <a:bodyPr/>
        <a:lstStyle/>
        <a:p>
          <a:endParaRPr lang="ru-RU"/>
        </a:p>
      </dgm:t>
    </dgm:pt>
    <dgm:pt modelId="{FC4C6EEA-C572-4AA3-9D39-C0722D07119B}">
      <dgm:prSet phldrT="[Текст]"/>
      <dgm:spPr/>
      <dgm:t>
        <a:bodyPr/>
        <a:lstStyle/>
        <a:p>
          <a:r>
            <a:rPr lang="ru-RU" dirty="0" smtClean="0"/>
            <a:t>Дневной</a:t>
          </a:r>
          <a:r>
            <a:rPr lang="ru-RU" baseline="0" dirty="0" smtClean="0"/>
            <a:t> стационар </a:t>
          </a:r>
        </a:p>
        <a:p>
          <a:r>
            <a:rPr lang="ru-RU" baseline="0" dirty="0" smtClean="0"/>
            <a:t>на30 коек</a:t>
          </a:r>
          <a:endParaRPr lang="ru-RU" dirty="0"/>
        </a:p>
      </dgm:t>
    </dgm:pt>
    <dgm:pt modelId="{15B92033-95D1-41AA-BCCF-D33C6ACAFA18}" type="parTrans" cxnId="{93FBC670-392F-4403-8585-2E04CB25C18C}">
      <dgm:prSet/>
      <dgm:spPr/>
      <dgm:t>
        <a:bodyPr/>
        <a:lstStyle/>
        <a:p>
          <a:endParaRPr lang="ru-RU"/>
        </a:p>
      </dgm:t>
    </dgm:pt>
    <dgm:pt modelId="{9BFE2E37-C922-4215-BC94-621B3E770F43}" type="sibTrans" cxnId="{93FBC670-392F-4403-8585-2E04CB25C18C}">
      <dgm:prSet/>
      <dgm:spPr/>
      <dgm:t>
        <a:bodyPr/>
        <a:lstStyle/>
        <a:p>
          <a:endParaRPr lang="ru-RU"/>
        </a:p>
      </dgm:t>
    </dgm:pt>
    <dgm:pt modelId="{CB5DC252-9C5C-4BF8-8C3E-59E9AED3489D}">
      <dgm:prSet custT="1"/>
      <dgm:spPr/>
      <dgm:t>
        <a:bodyPr/>
        <a:lstStyle/>
        <a:p>
          <a:r>
            <a:rPr lang="ru-RU" sz="1600" b="1" u="sng" dirty="0" smtClean="0"/>
            <a:t>Амбулаторное медико-реабилитационное отделение</a:t>
          </a:r>
          <a:r>
            <a:rPr lang="ru-RU" sz="1400" b="1" u="sng" dirty="0" smtClean="0"/>
            <a:t>- </a:t>
          </a:r>
        </a:p>
        <a:p>
          <a:r>
            <a:rPr lang="ru-RU" sz="1400" dirty="0" err="1" smtClean="0"/>
            <a:t>клиничекие</a:t>
          </a:r>
          <a:r>
            <a:rPr lang="ru-RU" sz="1400" dirty="0" smtClean="0"/>
            <a:t> психологи, логопед-дефектолог, </a:t>
          </a:r>
          <a:r>
            <a:rPr lang="ru-RU" sz="1400" dirty="0" err="1" smtClean="0"/>
            <a:t>олигофренопедагог</a:t>
          </a:r>
          <a:r>
            <a:rPr lang="ru-RU" sz="1400" dirty="0" smtClean="0"/>
            <a:t>,  психотерапевт</a:t>
          </a:r>
          <a:endParaRPr lang="ru-RU" sz="1400" dirty="0"/>
        </a:p>
      </dgm:t>
    </dgm:pt>
    <dgm:pt modelId="{646C9460-2881-4931-8EE1-02C9CCC983F4}" type="parTrans" cxnId="{AC26AC54-68FC-4DB2-B41A-54F716354474}">
      <dgm:prSet/>
      <dgm:spPr/>
      <dgm:t>
        <a:bodyPr/>
        <a:lstStyle/>
        <a:p>
          <a:endParaRPr lang="ru-RU"/>
        </a:p>
      </dgm:t>
    </dgm:pt>
    <dgm:pt modelId="{99E0F956-0076-4568-B9CF-22BC33B0713C}" type="sibTrans" cxnId="{AC26AC54-68FC-4DB2-B41A-54F716354474}">
      <dgm:prSet/>
      <dgm:spPr/>
      <dgm:t>
        <a:bodyPr/>
        <a:lstStyle/>
        <a:p>
          <a:endParaRPr lang="ru-RU"/>
        </a:p>
      </dgm:t>
    </dgm:pt>
    <dgm:pt modelId="{3BC89F9B-8247-4390-A185-9415C748F0A3}" type="pres">
      <dgm:prSet presAssocID="{F78438AF-02A9-445A-BAC3-C000DEB8EA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1696BB-92B6-472A-8F38-4D0B6FA9C241}" type="pres">
      <dgm:prSet presAssocID="{CB5DC252-9C5C-4BF8-8C3E-59E9AED3489D}" presName="boxAndChildren" presStyleCnt="0"/>
      <dgm:spPr/>
    </dgm:pt>
    <dgm:pt modelId="{8F14F2E5-4223-4262-BB56-B705A5D8B1FB}" type="pres">
      <dgm:prSet presAssocID="{CB5DC252-9C5C-4BF8-8C3E-59E9AED3489D}" presName="parentTextBox" presStyleLbl="node1" presStyleIdx="0" presStyleCnt="3"/>
      <dgm:spPr/>
      <dgm:t>
        <a:bodyPr/>
        <a:lstStyle/>
        <a:p>
          <a:endParaRPr lang="ru-RU"/>
        </a:p>
      </dgm:t>
    </dgm:pt>
    <dgm:pt modelId="{8C6A9FF4-166A-4606-8C24-ED793A63840A}" type="pres">
      <dgm:prSet presAssocID="{A5122B32-1E1C-4CD6-8CB7-012E9C7BF44F}" presName="sp" presStyleCnt="0"/>
      <dgm:spPr/>
    </dgm:pt>
    <dgm:pt modelId="{A9C4417D-5696-4009-9277-51D1E958A0AC}" type="pres">
      <dgm:prSet presAssocID="{E3384C07-E22A-423C-B463-E32CCD5A271D}" presName="arrowAndChildren" presStyleCnt="0"/>
      <dgm:spPr/>
    </dgm:pt>
    <dgm:pt modelId="{AFD75346-F891-448C-8A53-28742BB8D760}" type="pres">
      <dgm:prSet presAssocID="{E3384C07-E22A-423C-B463-E32CCD5A271D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063E4A4-A91B-44E9-9BEA-EA0F9D10EC03}" type="pres">
      <dgm:prSet presAssocID="{E3384C07-E22A-423C-B463-E32CCD5A271D}" presName="arrow" presStyleLbl="node1" presStyleIdx="1" presStyleCnt="3"/>
      <dgm:spPr/>
      <dgm:t>
        <a:bodyPr/>
        <a:lstStyle/>
        <a:p>
          <a:endParaRPr lang="ru-RU"/>
        </a:p>
      </dgm:t>
    </dgm:pt>
    <dgm:pt modelId="{D6EF3211-BC73-46E0-BB3C-13A17AC18CC5}" type="pres">
      <dgm:prSet presAssocID="{E3384C07-E22A-423C-B463-E32CCD5A271D}" presName="descendantArrow" presStyleCnt="0"/>
      <dgm:spPr/>
    </dgm:pt>
    <dgm:pt modelId="{0E21DF83-A15E-4C4F-978D-6DC0864CEE78}" type="pres">
      <dgm:prSet presAssocID="{C824A5E5-421D-4108-9757-B018F8F817EA}" presName="childTextArrow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8EA8A-4304-4502-A0CD-580356776697}" type="pres">
      <dgm:prSet presAssocID="{4B4CFE11-AAA7-4DA2-9AD0-6F7109BB20AD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DCF8A-B375-40AD-943D-025D67D608F8}" type="pres">
      <dgm:prSet presAssocID="{F2C3331D-3E96-4E03-BBCB-7187F778A8C1}" presName="sp" presStyleCnt="0"/>
      <dgm:spPr/>
    </dgm:pt>
    <dgm:pt modelId="{28ED6834-ED89-435E-AFC7-E4EF090A191E}" type="pres">
      <dgm:prSet presAssocID="{ADE85EE1-B90A-4FB1-BF77-2824FCF799F8}" presName="arrowAndChildren" presStyleCnt="0"/>
      <dgm:spPr/>
    </dgm:pt>
    <dgm:pt modelId="{83B507A8-F1D0-4DC2-AD03-4D0A0EC51520}" type="pres">
      <dgm:prSet presAssocID="{ADE85EE1-B90A-4FB1-BF77-2824FCF799F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680DF0C-3324-44F7-A65D-9863097A53A0}" type="pres">
      <dgm:prSet presAssocID="{ADE85EE1-B90A-4FB1-BF77-2824FCF799F8}" presName="arrow" presStyleLbl="node1" presStyleIdx="2" presStyleCnt="3"/>
      <dgm:spPr/>
      <dgm:t>
        <a:bodyPr/>
        <a:lstStyle/>
        <a:p>
          <a:endParaRPr lang="ru-RU"/>
        </a:p>
      </dgm:t>
    </dgm:pt>
    <dgm:pt modelId="{4597779C-A9B1-490F-A7EA-5EEB2B2553BD}" type="pres">
      <dgm:prSet presAssocID="{ADE85EE1-B90A-4FB1-BF77-2824FCF799F8}" presName="descendantArrow" presStyleCnt="0"/>
      <dgm:spPr/>
    </dgm:pt>
    <dgm:pt modelId="{EE648873-67D9-43F5-B2AC-D76D946B6218}" type="pres">
      <dgm:prSet presAssocID="{838C706D-F1B9-4D18-9D5B-6DB2993D1D10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2F05B-8201-4A4E-887C-C93B002FA7A3}" type="pres">
      <dgm:prSet presAssocID="{A1E4C010-8A56-441E-AF3E-EBB5F97AF549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A2328-629C-4FCE-88CA-600F7F69C38A}" type="pres">
      <dgm:prSet presAssocID="{FC4C6EEA-C572-4AA3-9D39-C0722D07119B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702128-65EF-4528-90D3-D4FC231C789B}" type="presOf" srcId="{ADE85EE1-B90A-4FB1-BF77-2824FCF799F8}" destId="{A680DF0C-3324-44F7-A65D-9863097A53A0}" srcOrd="1" destOrd="0" presId="urn:microsoft.com/office/officeart/2005/8/layout/process4"/>
    <dgm:cxn modelId="{7D56661A-0BAA-45BD-A185-850840C698D2}" type="presOf" srcId="{F78438AF-02A9-445A-BAC3-C000DEB8EA09}" destId="{3BC89F9B-8247-4390-A185-9415C748F0A3}" srcOrd="0" destOrd="0" presId="urn:microsoft.com/office/officeart/2005/8/layout/process4"/>
    <dgm:cxn modelId="{D132C4EB-A0FB-4C98-AE5A-FEE861D9D23B}" type="presOf" srcId="{E3384C07-E22A-423C-B463-E32CCD5A271D}" destId="{9063E4A4-A91B-44E9-9BEA-EA0F9D10EC03}" srcOrd="1" destOrd="0" presId="urn:microsoft.com/office/officeart/2005/8/layout/process4"/>
    <dgm:cxn modelId="{0A94970F-5151-48AD-98B6-687C259EDFF3}" srcId="{E3384C07-E22A-423C-B463-E32CCD5A271D}" destId="{C824A5E5-421D-4108-9757-B018F8F817EA}" srcOrd="0" destOrd="0" parTransId="{C30401AE-204B-4F82-A15D-9587FFEC1E75}" sibTransId="{52370F5F-7691-4995-98E1-E686C8028F25}"/>
    <dgm:cxn modelId="{BAFAFBBF-CA95-44C7-B708-839B2F047FB9}" type="presOf" srcId="{A1E4C010-8A56-441E-AF3E-EBB5F97AF549}" destId="{6CA2F05B-8201-4A4E-887C-C93B002FA7A3}" srcOrd="0" destOrd="0" presId="urn:microsoft.com/office/officeart/2005/8/layout/process4"/>
    <dgm:cxn modelId="{05FD6F2E-DACE-4248-A3A2-0B94B851EC85}" type="presOf" srcId="{838C706D-F1B9-4D18-9D5B-6DB2993D1D10}" destId="{EE648873-67D9-43F5-B2AC-D76D946B6218}" srcOrd="0" destOrd="0" presId="urn:microsoft.com/office/officeart/2005/8/layout/process4"/>
    <dgm:cxn modelId="{0B175D30-7D2F-4C53-9446-5E8BF5F47D85}" srcId="{E3384C07-E22A-423C-B463-E32CCD5A271D}" destId="{4B4CFE11-AAA7-4DA2-9AD0-6F7109BB20AD}" srcOrd="1" destOrd="0" parTransId="{0F73728A-7FEE-479C-98F3-620849B76242}" sibTransId="{A9F549F7-1EB7-4705-A06C-4F80F4BB1DF3}"/>
    <dgm:cxn modelId="{E35587B7-7DF2-4523-ADAA-5DAC23B95986}" type="presOf" srcId="{FC4C6EEA-C572-4AA3-9D39-C0722D07119B}" destId="{C55A2328-629C-4FCE-88CA-600F7F69C38A}" srcOrd="0" destOrd="0" presId="urn:microsoft.com/office/officeart/2005/8/layout/process4"/>
    <dgm:cxn modelId="{D1160058-CC45-42D0-85E7-1E6CF01D80A6}" type="presOf" srcId="{E3384C07-E22A-423C-B463-E32CCD5A271D}" destId="{AFD75346-F891-448C-8A53-28742BB8D760}" srcOrd="0" destOrd="0" presId="urn:microsoft.com/office/officeart/2005/8/layout/process4"/>
    <dgm:cxn modelId="{D333F26C-06C1-4ED5-AE23-7525F2D58513}" srcId="{ADE85EE1-B90A-4FB1-BF77-2824FCF799F8}" destId="{A1E4C010-8A56-441E-AF3E-EBB5F97AF549}" srcOrd="1" destOrd="0" parTransId="{BEF08FB6-9C4D-40BC-8213-CF4D8AD02ADC}" sibTransId="{6E537DF0-B05E-4F62-B9EF-F93B362D9F0D}"/>
    <dgm:cxn modelId="{75EDEDCA-9284-47DC-B0F1-B80E66DBA50A}" type="presOf" srcId="{CB5DC252-9C5C-4BF8-8C3E-59E9AED3489D}" destId="{8F14F2E5-4223-4262-BB56-B705A5D8B1FB}" srcOrd="0" destOrd="0" presId="urn:microsoft.com/office/officeart/2005/8/layout/process4"/>
    <dgm:cxn modelId="{F57AE352-DBFB-4081-ABAE-C96F97903B73}" srcId="{ADE85EE1-B90A-4FB1-BF77-2824FCF799F8}" destId="{838C706D-F1B9-4D18-9D5B-6DB2993D1D10}" srcOrd="0" destOrd="0" parTransId="{10EFCBC8-629C-4406-89A7-C7B0C5FD317E}" sibTransId="{A45035A8-9E2F-4F6A-9AB2-E8BE0E8A26C1}"/>
    <dgm:cxn modelId="{93FBC670-392F-4403-8585-2E04CB25C18C}" srcId="{ADE85EE1-B90A-4FB1-BF77-2824FCF799F8}" destId="{FC4C6EEA-C572-4AA3-9D39-C0722D07119B}" srcOrd="2" destOrd="0" parTransId="{15B92033-95D1-41AA-BCCF-D33C6ACAFA18}" sibTransId="{9BFE2E37-C922-4215-BC94-621B3E770F43}"/>
    <dgm:cxn modelId="{A495B69D-9679-4363-91E6-1868A8CCA58D}" type="presOf" srcId="{4B4CFE11-AAA7-4DA2-9AD0-6F7109BB20AD}" destId="{9E68EA8A-4304-4502-A0CD-580356776697}" srcOrd="0" destOrd="0" presId="urn:microsoft.com/office/officeart/2005/8/layout/process4"/>
    <dgm:cxn modelId="{C2E87941-0DF3-4A12-B6EE-D2068C60B2FC}" srcId="{F78438AF-02A9-445A-BAC3-C000DEB8EA09}" destId="{ADE85EE1-B90A-4FB1-BF77-2824FCF799F8}" srcOrd="0" destOrd="0" parTransId="{E2DE17B1-BCB9-4F97-A60A-F45086E0167D}" sibTransId="{F2C3331D-3E96-4E03-BBCB-7187F778A8C1}"/>
    <dgm:cxn modelId="{4FB76CFD-79F4-4244-9937-383D568CBBD5}" type="presOf" srcId="{ADE85EE1-B90A-4FB1-BF77-2824FCF799F8}" destId="{83B507A8-F1D0-4DC2-AD03-4D0A0EC51520}" srcOrd="0" destOrd="0" presId="urn:microsoft.com/office/officeart/2005/8/layout/process4"/>
    <dgm:cxn modelId="{AC26AC54-68FC-4DB2-B41A-54F716354474}" srcId="{F78438AF-02A9-445A-BAC3-C000DEB8EA09}" destId="{CB5DC252-9C5C-4BF8-8C3E-59E9AED3489D}" srcOrd="2" destOrd="0" parTransId="{646C9460-2881-4931-8EE1-02C9CCC983F4}" sibTransId="{99E0F956-0076-4568-B9CF-22BC33B0713C}"/>
    <dgm:cxn modelId="{6C471871-0848-424F-8A98-477FF4CCE1A7}" type="presOf" srcId="{C824A5E5-421D-4108-9757-B018F8F817EA}" destId="{0E21DF83-A15E-4C4F-978D-6DC0864CEE78}" srcOrd="0" destOrd="0" presId="urn:microsoft.com/office/officeart/2005/8/layout/process4"/>
    <dgm:cxn modelId="{C2A75770-88CA-4270-A5D3-3DD3F10CE5F0}" srcId="{F78438AF-02A9-445A-BAC3-C000DEB8EA09}" destId="{E3384C07-E22A-423C-B463-E32CCD5A271D}" srcOrd="1" destOrd="0" parTransId="{491CCA76-2B5D-48D0-9697-AA5879A95BFC}" sibTransId="{A5122B32-1E1C-4CD6-8CB7-012E9C7BF44F}"/>
    <dgm:cxn modelId="{E011ED32-CCFA-4545-9A28-F53DEF52C79E}" type="presParOf" srcId="{3BC89F9B-8247-4390-A185-9415C748F0A3}" destId="{361696BB-92B6-472A-8F38-4D0B6FA9C241}" srcOrd="0" destOrd="0" presId="urn:microsoft.com/office/officeart/2005/8/layout/process4"/>
    <dgm:cxn modelId="{CC0D596F-C1A9-417D-8BCA-88DACACC801B}" type="presParOf" srcId="{361696BB-92B6-472A-8F38-4D0B6FA9C241}" destId="{8F14F2E5-4223-4262-BB56-B705A5D8B1FB}" srcOrd="0" destOrd="0" presId="urn:microsoft.com/office/officeart/2005/8/layout/process4"/>
    <dgm:cxn modelId="{218C8311-B232-4165-89B9-135903BA5FAD}" type="presParOf" srcId="{3BC89F9B-8247-4390-A185-9415C748F0A3}" destId="{8C6A9FF4-166A-4606-8C24-ED793A63840A}" srcOrd="1" destOrd="0" presId="urn:microsoft.com/office/officeart/2005/8/layout/process4"/>
    <dgm:cxn modelId="{272A8D57-728E-43DD-97BD-959414F6F2CF}" type="presParOf" srcId="{3BC89F9B-8247-4390-A185-9415C748F0A3}" destId="{A9C4417D-5696-4009-9277-51D1E958A0AC}" srcOrd="2" destOrd="0" presId="urn:microsoft.com/office/officeart/2005/8/layout/process4"/>
    <dgm:cxn modelId="{85C8B253-75DD-4335-A028-3F6DDC1A529D}" type="presParOf" srcId="{A9C4417D-5696-4009-9277-51D1E958A0AC}" destId="{AFD75346-F891-448C-8A53-28742BB8D760}" srcOrd="0" destOrd="0" presId="urn:microsoft.com/office/officeart/2005/8/layout/process4"/>
    <dgm:cxn modelId="{7A0CBCED-1C3B-4654-BF81-0B4009BD6285}" type="presParOf" srcId="{A9C4417D-5696-4009-9277-51D1E958A0AC}" destId="{9063E4A4-A91B-44E9-9BEA-EA0F9D10EC03}" srcOrd="1" destOrd="0" presId="urn:microsoft.com/office/officeart/2005/8/layout/process4"/>
    <dgm:cxn modelId="{5137D3C3-2B68-4B8E-995C-2F8398506BF8}" type="presParOf" srcId="{A9C4417D-5696-4009-9277-51D1E958A0AC}" destId="{D6EF3211-BC73-46E0-BB3C-13A17AC18CC5}" srcOrd="2" destOrd="0" presId="urn:microsoft.com/office/officeart/2005/8/layout/process4"/>
    <dgm:cxn modelId="{F2F11BB8-FE66-44B9-9C38-DAC7FA82814F}" type="presParOf" srcId="{D6EF3211-BC73-46E0-BB3C-13A17AC18CC5}" destId="{0E21DF83-A15E-4C4F-978D-6DC0864CEE78}" srcOrd="0" destOrd="0" presId="urn:microsoft.com/office/officeart/2005/8/layout/process4"/>
    <dgm:cxn modelId="{2EB06329-6190-44F0-BD07-A75DA8E36C10}" type="presParOf" srcId="{D6EF3211-BC73-46E0-BB3C-13A17AC18CC5}" destId="{9E68EA8A-4304-4502-A0CD-580356776697}" srcOrd="1" destOrd="0" presId="urn:microsoft.com/office/officeart/2005/8/layout/process4"/>
    <dgm:cxn modelId="{C0E6A5D9-08D7-44C1-8EAB-361E1B96BB9F}" type="presParOf" srcId="{3BC89F9B-8247-4390-A185-9415C748F0A3}" destId="{D3FDCF8A-B375-40AD-943D-025D67D608F8}" srcOrd="3" destOrd="0" presId="urn:microsoft.com/office/officeart/2005/8/layout/process4"/>
    <dgm:cxn modelId="{AD0E802C-1730-4202-932E-9E5A95B3F5AF}" type="presParOf" srcId="{3BC89F9B-8247-4390-A185-9415C748F0A3}" destId="{28ED6834-ED89-435E-AFC7-E4EF090A191E}" srcOrd="4" destOrd="0" presId="urn:microsoft.com/office/officeart/2005/8/layout/process4"/>
    <dgm:cxn modelId="{874ACA81-6CBE-4623-8FAF-E6C987B7BB38}" type="presParOf" srcId="{28ED6834-ED89-435E-AFC7-E4EF090A191E}" destId="{83B507A8-F1D0-4DC2-AD03-4D0A0EC51520}" srcOrd="0" destOrd="0" presId="urn:microsoft.com/office/officeart/2005/8/layout/process4"/>
    <dgm:cxn modelId="{CE4F686A-162A-4B1E-BA88-00C69E91E96D}" type="presParOf" srcId="{28ED6834-ED89-435E-AFC7-E4EF090A191E}" destId="{A680DF0C-3324-44F7-A65D-9863097A53A0}" srcOrd="1" destOrd="0" presId="urn:microsoft.com/office/officeart/2005/8/layout/process4"/>
    <dgm:cxn modelId="{5592DC49-F193-4822-8AE7-090E66854210}" type="presParOf" srcId="{28ED6834-ED89-435E-AFC7-E4EF090A191E}" destId="{4597779C-A9B1-490F-A7EA-5EEB2B2553BD}" srcOrd="2" destOrd="0" presId="urn:microsoft.com/office/officeart/2005/8/layout/process4"/>
    <dgm:cxn modelId="{234E60C9-FCFB-493A-907F-F47BA8899D96}" type="presParOf" srcId="{4597779C-A9B1-490F-A7EA-5EEB2B2553BD}" destId="{EE648873-67D9-43F5-B2AC-D76D946B6218}" srcOrd="0" destOrd="0" presId="urn:microsoft.com/office/officeart/2005/8/layout/process4"/>
    <dgm:cxn modelId="{64102AA6-B3B2-428E-8E65-B7AD5C46100D}" type="presParOf" srcId="{4597779C-A9B1-490F-A7EA-5EEB2B2553BD}" destId="{6CA2F05B-8201-4A4E-887C-C93B002FA7A3}" srcOrd="1" destOrd="0" presId="urn:microsoft.com/office/officeart/2005/8/layout/process4"/>
    <dgm:cxn modelId="{1CF67F00-AE3E-452E-B50D-BA54012A6E29}" type="presParOf" srcId="{4597779C-A9B1-490F-A7EA-5EEB2B2553BD}" destId="{C55A2328-629C-4FCE-88CA-600F7F69C38A}" srcOrd="2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F9C31-491D-4C29-BAE6-E58B25B9FA7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9B3F91-8600-4BBE-B7EB-EBE1EFBB511D}">
      <dgm:prSet custT="1"/>
      <dgm:spPr/>
      <dgm:t>
        <a:bodyPr/>
        <a:lstStyle/>
        <a:p>
          <a:pPr rtl="0"/>
          <a:r>
            <a:rPr lang="ru-RU" sz="1200" b="1" dirty="0" smtClean="0"/>
            <a:t>Детский психиатр  амбулаторной службы</a:t>
          </a:r>
          <a:endParaRPr lang="ru-RU" sz="1200" dirty="0"/>
        </a:p>
      </dgm:t>
    </dgm:pt>
    <dgm:pt modelId="{584ECC5D-2712-4591-9E38-F25D55B818ED}" type="parTrans" cxnId="{EC8482AC-C37C-47EF-92FB-9B097C6A6EF6}">
      <dgm:prSet/>
      <dgm:spPr/>
      <dgm:t>
        <a:bodyPr/>
        <a:lstStyle/>
        <a:p>
          <a:endParaRPr lang="ru-RU"/>
        </a:p>
      </dgm:t>
    </dgm:pt>
    <dgm:pt modelId="{E0B7ED51-6564-46E6-B1C2-5C7A37E34677}" type="sibTrans" cxnId="{EC8482AC-C37C-47EF-92FB-9B097C6A6EF6}">
      <dgm:prSet/>
      <dgm:spPr/>
      <dgm:t>
        <a:bodyPr/>
        <a:lstStyle/>
        <a:p>
          <a:endParaRPr lang="ru-RU"/>
        </a:p>
      </dgm:t>
    </dgm:pt>
    <dgm:pt modelId="{194B7158-D058-4CA0-8869-2DCFBEF1D52C}">
      <dgm:prSet custT="1"/>
      <dgm:spPr/>
      <dgm:t>
        <a:bodyPr/>
        <a:lstStyle/>
        <a:p>
          <a:pPr rtl="0"/>
          <a:r>
            <a:rPr lang="ru-RU" sz="1200" b="1" dirty="0" smtClean="0"/>
            <a:t>Стационарное отделение</a:t>
          </a:r>
          <a:endParaRPr lang="ru-RU" sz="1200" dirty="0"/>
        </a:p>
      </dgm:t>
    </dgm:pt>
    <dgm:pt modelId="{7BF55E5F-6F77-42BF-AEEC-115643A0DE95}" type="parTrans" cxnId="{B229419A-12FC-427C-B668-7FEADAE2D9BD}">
      <dgm:prSet/>
      <dgm:spPr/>
      <dgm:t>
        <a:bodyPr/>
        <a:lstStyle/>
        <a:p>
          <a:endParaRPr lang="ru-RU"/>
        </a:p>
      </dgm:t>
    </dgm:pt>
    <dgm:pt modelId="{B5D4E137-5767-464D-BD00-904E8AAC25F3}" type="sibTrans" cxnId="{B229419A-12FC-427C-B668-7FEADAE2D9BD}">
      <dgm:prSet/>
      <dgm:spPr/>
      <dgm:t>
        <a:bodyPr/>
        <a:lstStyle/>
        <a:p>
          <a:endParaRPr lang="ru-RU"/>
        </a:p>
      </dgm:t>
    </dgm:pt>
    <dgm:pt modelId="{1D3320E5-9D5F-4F88-8E09-C7DED8FA6DB9}">
      <dgm:prSet custT="1"/>
      <dgm:spPr/>
      <dgm:t>
        <a:bodyPr/>
        <a:lstStyle/>
        <a:p>
          <a:pPr rtl="0"/>
          <a:r>
            <a:rPr lang="ru-RU" sz="1200" b="1" dirty="0" smtClean="0"/>
            <a:t>Психотерапевтическая амбулаторная служба</a:t>
          </a:r>
          <a:endParaRPr lang="ru-RU" sz="1200" dirty="0"/>
        </a:p>
      </dgm:t>
    </dgm:pt>
    <dgm:pt modelId="{A1036201-35A4-45ED-81A8-FB0938EE5F9E}" type="parTrans" cxnId="{118AF4ED-88B3-4227-880C-F3F388FC3F1D}">
      <dgm:prSet/>
      <dgm:spPr/>
      <dgm:t>
        <a:bodyPr/>
        <a:lstStyle/>
        <a:p>
          <a:endParaRPr lang="ru-RU"/>
        </a:p>
      </dgm:t>
    </dgm:pt>
    <dgm:pt modelId="{3EC8E266-A193-4A21-864E-EC3A17331DA1}" type="sibTrans" cxnId="{118AF4ED-88B3-4227-880C-F3F388FC3F1D}">
      <dgm:prSet/>
      <dgm:spPr/>
      <dgm:t>
        <a:bodyPr/>
        <a:lstStyle/>
        <a:p>
          <a:endParaRPr lang="ru-RU"/>
        </a:p>
      </dgm:t>
    </dgm:pt>
    <dgm:pt modelId="{95143A8C-D6F0-49B9-BDF1-17074AB1ECA0}">
      <dgm:prSet custT="1"/>
      <dgm:spPr/>
      <dgm:t>
        <a:bodyPr/>
        <a:lstStyle/>
        <a:p>
          <a:pPr rtl="0"/>
          <a:r>
            <a:rPr lang="ru-RU" sz="1200" b="1" dirty="0" smtClean="0"/>
            <a:t>Медико-Реабилитационное отделение</a:t>
          </a:r>
          <a:endParaRPr lang="ru-RU" sz="1200" dirty="0"/>
        </a:p>
      </dgm:t>
    </dgm:pt>
    <dgm:pt modelId="{589287EB-D806-47D3-88F8-B9AB36A437F9}" type="parTrans" cxnId="{AE3BE0A2-8D58-420F-934C-0790B68B73D0}">
      <dgm:prSet/>
      <dgm:spPr/>
      <dgm:t>
        <a:bodyPr/>
        <a:lstStyle/>
        <a:p>
          <a:endParaRPr lang="ru-RU"/>
        </a:p>
      </dgm:t>
    </dgm:pt>
    <dgm:pt modelId="{3A5017A9-B057-42A3-AE9E-1FAA94DBC0EA}" type="sibTrans" cxnId="{AE3BE0A2-8D58-420F-934C-0790B68B73D0}">
      <dgm:prSet/>
      <dgm:spPr/>
      <dgm:t>
        <a:bodyPr/>
        <a:lstStyle/>
        <a:p>
          <a:endParaRPr lang="ru-RU"/>
        </a:p>
      </dgm:t>
    </dgm:pt>
    <dgm:pt modelId="{AA8E3333-BDDE-424D-B21A-8CC6C91D1B6A}">
      <dgm:prSet/>
      <dgm:spPr/>
      <dgm:t>
        <a:bodyPr/>
        <a:lstStyle/>
        <a:p>
          <a:pPr rtl="0"/>
          <a:endParaRPr lang="ru-RU" dirty="0"/>
        </a:p>
      </dgm:t>
    </dgm:pt>
    <dgm:pt modelId="{B6E84215-9BE6-4320-B03B-2D7CFC9B60D6}" type="parTrans" cxnId="{3B88242A-122F-4A02-9852-BEAA8FC35705}">
      <dgm:prSet/>
      <dgm:spPr/>
      <dgm:t>
        <a:bodyPr/>
        <a:lstStyle/>
        <a:p>
          <a:endParaRPr lang="ru-RU"/>
        </a:p>
      </dgm:t>
    </dgm:pt>
    <dgm:pt modelId="{C74A5B5B-9E18-4E7E-A635-B9D008748FEB}" type="sibTrans" cxnId="{3B88242A-122F-4A02-9852-BEAA8FC35705}">
      <dgm:prSet/>
      <dgm:spPr/>
      <dgm:t>
        <a:bodyPr/>
        <a:lstStyle/>
        <a:p>
          <a:endParaRPr lang="ru-RU"/>
        </a:p>
      </dgm:t>
    </dgm:pt>
    <dgm:pt modelId="{F58A31EA-5CE4-44C4-99A3-4B907BE764C6}">
      <dgm:prSet custT="1"/>
      <dgm:spPr/>
      <dgm:t>
        <a:bodyPr/>
        <a:lstStyle/>
        <a:p>
          <a:r>
            <a:rPr lang="ru-RU" sz="1200" dirty="0" smtClean="0"/>
            <a:t>Профилактические осмотры</a:t>
          </a:r>
          <a:endParaRPr lang="ru-RU" sz="1200" dirty="0"/>
        </a:p>
      </dgm:t>
    </dgm:pt>
    <dgm:pt modelId="{54835762-5FFA-4644-A5FD-338D9390AD0A}" type="parTrans" cxnId="{A0E1E90F-6387-41C6-A3F3-1B0924DFD189}">
      <dgm:prSet/>
      <dgm:spPr/>
      <dgm:t>
        <a:bodyPr/>
        <a:lstStyle/>
        <a:p>
          <a:endParaRPr lang="ru-RU"/>
        </a:p>
      </dgm:t>
    </dgm:pt>
    <dgm:pt modelId="{D6F3B6DC-0BCC-4C04-8CA8-4440177F87E1}" type="sibTrans" cxnId="{A0E1E90F-6387-41C6-A3F3-1B0924DFD189}">
      <dgm:prSet/>
      <dgm:spPr/>
      <dgm:t>
        <a:bodyPr/>
        <a:lstStyle/>
        <a:p>
          <a:endParaRPr lang="ru-RU"/>
        </a:p>
      </dgm:t>
    </dgm:pt>
    <dgm:pt modelId="{FBA0924C-B291-4697-8487-341127E6B8F6}">
      <dgm:prSet custT="1"/>
      <dgm:spPr/>
      <dgm:t>
        <a:bodyPr/>
        <a:lstStyle/>
        <a:p>
          <a:r>
            <a:rPr lang="ru-RU" sz="1200" dirty="0" smtClean="0"/>
            <a:t>самостоятельное обращение</a:t>
          </a:r>
          <a:endParaRPr lang="ru-RU" sz="1200" dirty="0"/>
        </a:p>
      </dgm:t>
    </dgm:pt>
    <dgm:pt modelId="{70845170-95CD-4CB8-A1F5-0D6D998E34A5}" type="parTrans" cxnId="{42410162-17AE-4BFA-BA89-CF2644F0C997}">
      <dgm:prSet/>
      <dgm:spPr/>
      <dgm:t>
        <a:bodyPr/>
        <a:lstStyle/>
        <a:p>
          <a:endParaRPr lang="ru-RU"/>
        </a:p>
      </dgm:t>
    </dgm:pt>
    <dgm:pt modelId="{235FFCC0-E91B-4F48-B546-3983A6C7FFF5}" type="sibTrans" cxnId="{42410162-17AE-4BFA-BA89-CF2644F0C997}">
      <dgm:prSet/>
      <dgm:spPr/>
      <dgm:t>
        <a:bodyPr/>
        <a:lstStyle/>
        <a:p>
          <a:endParaRPr lang="ru-RU"/>
        </a:p>
      </dgm:t>
    </dgm:pt>
    <dgm:pt modelId="{4FB0160C-08B9-45BF-BCD6-63C32FDB8380}">
      <dgm:prSet custT="1"/>
      <dgm:spPr/>
      <dgm:t>
        <a:bodyPr/>
        <a:lstStyle/>
        <a:p>
          <a:r>
            <a:rPr lang="ru-RU" sz="1200" dirty="0" smtClean="0"/>
            <a:t>Направления от врачей других специальностей</a:t>
          </a:r>
          <a:endParaRPr lang="ru-RU" sz="1200" dirty="0"/>
        </a:p>
      </dgm:t>
    </dgm:pt>
    <dgm:pt modelId="{2811EF3B-0DC1-4807-B554-919A4EA6BF84}" type="parTrans" cxnId="{A41C3068-D98C-42B3-B6FF-DC3262A80887}">
      <dgm:prSet/>
      <dgm:spPr/>
      <dgm:t>
        <a:bodyPr/>
        <a:lstStyle/>
        <a:p>
          <a:endParaRPr lang="ru-RU"/>
        </a:p>
      </dgm:t>
    </dgm:pt>
    <dgm:pt modelId="{752D9E56-D765-4AF1-8DEA-BF94DE1D6165}" type="sibTrans" cxnId="{A41C3068-D98C-42B3-B6FF-DC3262A80887}">
      <dgm:prSet/>
      <dgm:spPr/>
      <dgm:t>
        <a:bodyPr/>
        <a:lstStyle/>
        <a:p>
          <a:endParaRPr lang="ru-RU"/>
        </a:p>
      </dgm:t>
    </dgm:pt>
    <dgm:pt modelId="{39AC84C3-570B-4E77-B959-9C9E4B5136EB}">
      <dgm:prSet custT="1"/>
      <dgm:spPr/>
      <dgm:t>
        <a:bodyPr/>
        <a:lstStyle/>
        <a:p>
          <a:r>
            <a:rPr lang="ru-RU" sz="1100" dirty="0" smtClean="0"/>
            <a:t>Специализированное лечение</a:t>
          </a:r>
          <a:endParaRPr lang="ru-RU" sz="1100" dirty="0"/>
        </a:p>
      </dgm:t>
    </dgm:pt>
    <dgm:pt modelId="{B165CEC0-56D9-4233-A764-E4D5F3123CA0}" type="parTrans" cxnId="{8B707F19-C2AB-4A8D-9DF3-6936B3317477}">
      <dgm:prSet/>
      <dgm:spPr/>
      <dgm:t>
        <a:bodyPr/>
        <a:lstStyle/>
        <a:p>
          <a:endParaRPr lang="ru-RU"/>
        </a:p>
      </dgm:t>
    </dgm:pt>
    <dgm:pt modelId="{6E6AB06A-CE3D-49BD-B81E-13F9790747B7}" type="sibTrans" cxnId="{8B707F19-C2AB-4A8D-9DF3-6936B3317477}">
      <dgm:prSet/>
      <dgm:spPr/>
      <dgm:t>
        <a:bodyPr/>
        <a:lstStyle/>
        <a:p>
          <a:endParaRPr lang="ru-RU"/>
        </a:p>
      </dgm:t>
    </dgm:pt>
    <dgm:pt modelId="{D3796A5F-7903-45E8-8540-138801A3E952}">
      <dgm:prSet custT="1"/>
      <dgm:spPr/>
      <dgm:t>
        <a:bodyPr/>
        <a:lstStyle/>
        <a:p>
          <a:r>
            <a:rPr lang="ru-RU" sz="1100" dirty="0" smtClean="0"/>
            <a:t>Психотерапия</a:t>
          </a:r>
          <a:endParaRPr lang="ru-RU" sz="1100" dirty="0"/>
        </a:p>
      </dgm:t>
    </dgm:pt>
    <dgm:pt modelId="{39453833-9DCE-4403-ADE4-D427F030D8A9}" type="parTrans" cxnId="{1BE257BF-8AD7-4B58-A640-0916EEC0FE19}">
      <dgm:prSet/>
      <dgm:spPr/>
      <dgm:t>
        <a:bodyPr/>
        <a:lstStyle/>
        <a:p>
          <a:endParaRPr lang="ru-RU"/>
        </a:p>
      </dgm:t>
    </dgm:pt>
    <dgm:pt modelId="{524100B0-C91E-422A-99C5-A4620387982B}" type="sibTrans" cxnId="{1BE257BF-8AD7-4B58-A640-0916EEC0FE19}">
      <dgm:prSet/>
      <dgm:spPr/>
      <dgm:t>
        <a:bodyPr/>
        <a:lstStyle/>
        <a:p>
          <a:endParaRPr lang="ru-RU"/>
        </a:p>
      </dgm:t>
    </dgm:pt>
    <dgm:pt modelId="{0B318555-971B-4B96-A87F-2FE402547BB9}">
      <dgm:prSet custT="1"/>
      <dgm:spPr/>
      <dgm:t>
        <a:bodyPr/>
        <a:lstStyle/>
        <a:p>
          <a:r>
            <a:rPr lang="ru-RU" sz="1100" dirty="0" smtClean="0"/>
            <a:t>Психологическая коррекция</a:t>
          </a:r>
          <a:endParaRPr lang="ru-RU" sz="1100" dirty="0"/>
        </a:p>
      </dgm:t>
    </dgm:pt>
    <dgm:pt modelId="{3CE1591B-18D8-4943-B439-F0F26350A8D5}" type="parTrans" cxnId="{4C7D1D71-2EB5-448B-8E52-C2D020014DAA}">
      <dgm:prSet/>
      <dgm:spPr/>
      <dgm:t>
        <a:bodyPr/>
        <a:lstStyle/>
        <a:p>
          <a:endParaRPr lang="ru-RU"/>
        </a:p>
      </dgm:t>
    </dgm:pt>
    <dgm:pt modelId="{CCCBB742-D1D7-4AA4-8F58-EE499431F12C}" type="sibTrans" cxnId="{4C7D1D71-2EB5-448B-8E52-C2D020014DAA}">
      <dgm:prSet/>
      <dgm:spPr/>
      <dgm:t>
        <a:bodyPr/>
        <a:lstStyle/>
        <a:p>
          <a:endParaRPr lang="ru-RU"/>
        </a:p>
      </dgm:t>
    </dgm:pt>
    <dgm:pt modelId="{55A538AA-B648-4745-A236-0107C8CDE170}">
      <dgm:prSet custT="1"/>
      <dgm:spPr/>
      <dgm:t>
        <a:bodyPr/>
        <a:lstStyle/>
        <a:p>
          <a:r>
            <a:rPr lang="ru-RU" sz="1100" dirty="0" err="1" smtClean="0"/>
            <a:t>Логокоррекция</a:t>
          </a:r>
          <a:endParaRPr lang="ru-RU" sz="1100" dirty="0"/>
        </a:p>
      </dgm:t>
    </dgm:pt>
    <dgm:pt modelId="{4BA299E3-66CA-424D-B7CF-BCC6A09D19A6}" type="parTrans" cxnId="{33DAC5BD-6406-44FB-A1AE-0C5F65F6AC6C}">
      <dgm:prSet/>
      <dgm:spPr/>
      <dgm:t>
        <a:bodyPr/>
        <a:lstStyle/>
        <a:p>
          <a:endParaRPr lang="ru-RU"/>
        </a:p>
      </dgm:t>
    </dgm:pt>
    <dgm:pt modelId="{05F20F35-97CA-400F-9E1A-226F66BD7F69}" type="sibTrans" cxnId="{33DAC5BD-6406-44FB-A1AE-0C5F65F6AC6C}">
      <dgm:prSet/>
      <dgm:spPr/>
      <dgm:t>
        <a:bodyPr/>
        <a:lstStyle/>
        <a:p>
          <a:endParaRPr lang="ru-RU"/>
        </a:p>
      </dgm:t>
    </dgm:pt>
    <dgm:pt modelId="{BAB7DE5D-CB41-444C-8197-AC453962FE36}">
      <dgm:prSet custT="1"/>
      <dgm:spPr/>
      <dgm:t>
        <a:bodyPr/>
        <a:lstStyle/>
        <a:p>
          <a:r>
            <a:rPr lang="ru-RU" sz="1100" dirty="0" smtClean="0"/>
            <a:t>Физиотерапия</a:t>
          </a:r>
          <a:endParaRPr lang="ru-RU" sz="1100" dirty="0"/>
        </a:p>
      </dgm:t>
    </dgm:pt>
    <dgm:pt modelId="{F7A9BFC9-3C40-434B-9E3A-AE53389999A7}" type="parTrans" cxnId="{F19740B9-6DEA-497F-BD19-3943F68CD67A}">
      <dgm:prSet/>
      <dgm:spPr/>
      <dgm:t>
        <a:bodyPr/>
        <a:lstStyle/>
        <a:p>
          <a:endParaRPr lang="ru-RU"/>
        </a:p>
      </dgm:t>
    </dgm:pt>
    <dgm:pt modelId="{49695CCB-B48E-40D5-BC3F-5E42DBD92B1D}" type="sibTrans" cxnId="{F19740B9-6DEA-497F-BD19-3943F68CD67A}">
      <dgm:prSet/>
      <dgm:spPr/>
      <dgm:t>
        <a:bodyPr/>
        <a:lstStyle/>
        <a:p>
          <a:endParaRPr lang="ru-RU"/>
        </a:p>
      </dgm:t>
    </dgm:pt>
    <dgm:pt modelId="{0F618E4A-363D-411C-A94D-D2980399B2BA}">
      <dgm:prSet custT="1"/>
      <dgm:spPr/>
      <dgm:t>
        <a:bodyPr/>
        <a:lstStyle/>
        <a:p>
          <a:r>
            <a:rPr lang="ru-RU" sz="1100" dirty="0" smtClean="0"/>
            <a:t>Обучение по школьной программе</a:t>
          </a:r>
          <a:endParaRPr lang="ru-RU" sz="1100" dirty="0"/>
        </a:p>
      </dgm:t>
    </dgm:pt>
    <dgm:pt modelId="{C60BE5CC-2600-4674-9286-4A0E052D0837}" type="parTrans" cxnId="{9F62FE02-A6EA-4B3B-8A8C-261E74F3B199}">
      <dgm:prSet/>
      <dgm:spPr/>
      <dgm:t>
        <a:bodyPr/>
        <a:lstStyle/>
        <a:p>
          <a:endParaRPr lang="ru-RU"/>
        </a:p>
      </dgm:t>
    </dgm:pt>
    <dgm:pt modelId="{DE19A46E-F760-4A3B-8CEB-FD10E32DB08E}" type="sibTrans" cxnId="{9F62FE02-A6EA-4B3B-8A8C-261E74F3B199}">
      <dgm:prSet/>
      <dgm:spPr/>
      <dgm:t>
        <a:bodyPr/>
        <a:lstStyle/>
        <a:p>
          <a:endParaRPr lang="ru-RU"/>
        </a:p>
      </dgm:t>
    </dgm:pt>
    <dgm:pt modelId="{98E97DF9-BAA4-43B3-BF1C-BE51055208B6}">
      <dgm:prSet custT="1"/>
      <dgm:spPr/>
      <dgm:t>
        <a:bodyPr/>
        <a:lstStyle/>
        <a:p>
          <a:r>
            <a:rPr lang="ru-RU" sz="1200" dirty="0" smtClean="0"/>
            <a:t>Контроль назначенного лечения </a:t>
          </a:r>
          <a:endParaRPr lang="ru-RU" sz="1200" dirty="0"/>
        </a:p>
      </dgm:t>
    </dgm:pt>
    <dgm:pt modelId="{949240F6-F89F-456F-8734-4AC3646C1070}" type="parTrans" cxnId="{B9A278C0-93E7-4158-8C2B-69D55D7CC39B}">
      <dgm:prSet/>
      <dgm:spPr/>
      <dgm:t>
        <a:bodyPr/>
        <a:lstStyle/>
        <a:p>
          <a:endParaRPr lang="ru-RU"/>
        </a:p>
      </dgm:t>
    </dgm:pt>
    <dgm:pt modelId="{BF53C6D2-AF4D-4FC0-A745-F1BA97A5B3C1}" type="sibTrans" cxnId="{B9A278C0-93E7-4158-8C2B-69D55D7CC39B}">
      <dgm:prSet/>
      <dgm:spPr/>
      <dgm:t>
        <a:bodyPr/>
        <a:lstStyle/>
        <a:p>
          <a:endParaRPr lang="ru-RU"/>
        </a:p>
      </dgm:t>
    </dgm:pt>
    <dgm:pt modelId="{B732893D-553B-43BC-9B87-31CB0B24F651}">
      <dgm:prSet custT="1"/>
      <dgm:spPr/>
      <dgm:t>
        <a:bodyPr/>
        <a:lstStyle/>
        <a:p>
          <a:r>
            <a:rPr lang="ru-RU" sz="1200" dirty="0" smtClean="0"/>
            <a:t>Психотерапия</a:t>
          </a:r>
          <a:endParaRPr lang="ru-RU" sz="1200" dirty="0"/>
        </a:p>
      </dgm:t>
    </dgm:pt>
    <dgm:pt modelId="{D7E775FF-B100-43FC-80D2-E50A412809F4}" type="parTrans" cxnId="{B7D233EF-77A9-4267-ADAE-67845DF91198}">
      <dgm:prSet/>
      <dgm:spPr/>
      <dgm:t>
        <a:bodyPr/>
        <a:lstStyle/>
        <a:p>
          <a:endParaRPr lang="ru-RU"/>
        </a:p>
      </dgm:t>
    </dgm:pt>
    <dgm:pt modelId="{04E1A5FF-3492-4F13-A309-2338B81F7CC5}" type="sibTrans" cxnId="{B7D233EF-77A9-4267-ADAE-67845DF91198}">
      <dgm:prSet/>
      <dgm:spPr/>
      <dgm:t>
        <a:bodyPr/>
        <a:lstStyle/>
        <a:p>
          <a:endParaRPr lang="ru-RU"/>
        </a:p>
      </dgm:t>
    </dgm:pt>
    <dgm:pt modelId="{7C470482-4B13-4A89-BDA1-F4848F4CC289}">
      <dgm:prSet custT="1"/>
      <dgm:spPr/>
      <dgm:t>
        <a:bodyPr/>
        <a:lstStyle/>
        <a:p>
          <a:r>
            <a:rPr lang="ru-RU" sz="1200" dirty="0" smtClean="0"/>
            <a:t>Психологическая коррекция</a:t>
          </a:r>
          <a:endParaRPr lang="ru-RU" sz="1200" dirty="0"/>
        </a:p>
      </dgm:t>
    </dgm:pt>
    <dgm:pt modelId="{83E14FC5-B6B2-4968-87BC-F53A3ACB1FF0}" type="parTrans" cxnId="{5134F1FB-3B45-404B-8C7C-028DF8355A82}">
      <dgm:prSet/>
      <dgm:spPr/>
      <dgm:t>
        <a:bodyPr/>
        <a:lstStyle/>
        <a:p>
          <a:endParaRPr lang="ru-RU"/>
        </a:p>
      </dgm:t>
    </dgm:pt>
    <dgm:pt modelId="{8DCF48B9-881B-4327-B5A5-6FEAF32DFD9E}" type="sibTrans" cxnId="{5134F1FB-3B45-404B-8C7C-028DF8355A82}">
      <dgm:prSet/>
      <dgm:spPr/>
      <dgm:t>
        <a:bodyPr/>
        <a:lstStyle/>
        <a:p>
          <a:endParaRPr lang="ru-RU"/>
        </a:p>
      </dgm:t>
    </dgm:pt>
    <dgm:pt modelId="{4F2974CF-2FE5-43BC-93F2-0FF577CB43AF}">
      <dgm:prSet custT="1"/>
      <dgm:spPr/>
      <dgm:t>
        <a:bodyPr/>
        <a:lstStyle/>
        <a:p>
          <a:r>
            <a:rPr lang="ru-RU" sz="1200" dirty="0" smtClean="0"/>
            <a:t>Групповая работа</a:t>
          </a:r>
          <a:endParaRPr lang="ru-RU" sz="1200" dirty="0"/>
        </a:p>
      </dgm:t>
    </dgm:pt>
    <dgm:pt modelId="{8DDA2402-2377-4B81-9DBE-AF5186339900}" type="parTrans" cxnId="{955FD9BB-FD64-4D44-A1F7-94E2134AB2E7}">
      <dgm:prSet/>
      <dgm:spPr/>
      <dgm:t>
        <a:bodyPr/>
        <a:lstStyle/>
        <a:p>
          <a:endParaRPr lang="ru-RU"/>
        </a:p>
      </dgm:t>
    </dgm:pt>
    <dgm:pt modelId="{621DF2BD-3EE4-45A4-94D4-D7F34FE3D796}" type="sibTrans" cxnId="{955FD9BB-FD64-4D44-A1F7-94E2134AB2E7}">
      <dgm:prSet/>
      <dgm:spPr/>
      <dgm:t>
        <a:bodyPr/>
        <a:lstStyle/>
        <a:p>
          <a:endParaRPr lang="ru-RU"/>
        </a:p>
      </dgm:t>
    </dgm:pt>
    <dgm:pt modelId="{2F2EE6F4-5227-4B1E-8007-B9882261314D}">
      <dgm:prSet custT="1"/>
      <dgm:spPr/>
      <dgm:t>
        <a:bodyPr/>
        <a:lstStyle/>
        <a:p>
          <a:r>
            <a:rPr lang="ru-RU" sz="1200" dirty="0" smtClean="0"/>
            <a:t>Родительский клуб</a:t>
          </a:r>
          <a:endParaRPr lang="ru-RU" sz="1200" dirty="0"/>
        </a:p>
      </dgm:t>
    </dgm:pt>
    <dgm:pt modelId="{1D5C4C2A-FCE4-45C4-B4E8-1D3AFEBD2B5C}" type="parTrans" cxnId="{B6E5FCC5-B912-4B93-AD5E-C34AF9BDD842}">
      <dgm:prSet/>
      <dgm:spPr/>
      <dgm:t>
        <a:bodyPr/>
        <a:lstStyle/>
        <a:p>
          <a:endParaRPr lang="ru-RU"/>
        </a:p>
      </dgm:t>
    </dgm:pt>
    <dgm:pt modelId="{ABD8BF21-F53D-4394-B326-9D51F391646A}" type="sibTrans" cxnId="{B6E5FCC5-B912-4B93-AD5E-C34AF9BDD842}">
      <dgm:prSet/>
      <dgm:spPr/>
      <dgm:t>
        <a:bodyPr/>
        <a:lstStyle/>
        <a:p>
          <a:endParaRPr lang="ru-RU"/>
        </a:p>
      </dgm:t>
    </dgm:pt>
    <dgm:pt modelId="{5371279C-43FA-4C6D-B516-528E7E23C33D}">
      <dgm:prSet/>
      <dgm:spPr/>
      <dgm:t>
        <a:bodyPr/>
        <a:lstStyle/>
        <a:p>
          <a:r>
            <a:rPr lang="ru-RU" dirty="0" err="1" smtClean="0"/>
            <a:t>Психокоррекционная</a:t>
          </a:r>
          <a:r>
            <a:rPr lang="ru-RU" dirty="0" smtClean="0"/>
            <a:t> работа. </a:t>
          </a:r>
          <a:endParaRPr lang="ru-RU" dirty="0"/>
        </a:p>
      </dgm:t>
    </dgm:pt>
    <dgm:pt modelId="{FBDECD34-11BC-4DAA-9DFC-3E787305DDEB}" type="parTrans" cxnId="{A4FEE679-66A5-4F91-80A8-4624FCCED60B}">
      <dgm:prSet/>
      <dgm:spPr/>
      <dgm:t>
        <a:bodyPr/>
        <a:lstStyle/>
        <a:p>
          <a:endParaRPr lang="ru-RU"/>
        </a:p>
      </dgm:t>
    </dgm:pt>
    <dgm:pt modelId="{194C26BC-39A0-4C5C-80F1-D6A0D8989BA2}" type="sibTrans" cxnId="{A4FEE679-66A5-4F91-80A8-4624FCCED60B}">
      <dgm:prSet/>
      <dgm:spPr/>
      <dgm:t>
        <a:bodyPr/>
        <a:lstStyle/>
        <a:p>
          <a:endParaRPr lang="ru-RU"/>
        </a:p>
      </dgm:t>
    </dgm:pt>
    <dgm:pt modelId="{DFC17964-1EBC-4C10-8819-712240157420}">
      <dgm:prSet/>
      <dgm:spPr/>
      <dgm:t>
        <a:bodyPr/>
        <a:lstStyle/>
        <a:p>
          <a:r>
            <a:rPr lang="ru-RU" dirty="0" smtClean="0"/>
            <a:t>Группы социальной поддержки</a:t>
          </a:r>
          <a:endParaRPr lang="ru-RU" dirty="0"/>
        </a:p>
      </dgm:t>
    </dgm:pt>
    <dgm:pt modelId="{6F921623-FE0E-4FB1-AE81-373DD2969C38}" type="parTrans" cxnId="{CC937FB6-91AE-415B-A082-9131FF6EA556}">
      <dgm:prSet/>
      <dgm:spPr/>
      <dgm:t>
        <a:bodyPr/>
        <a:lstStyle/>
        <a:p>
          <a:endParaRPr lang="ru-RU"/>
        </a:p>
      </dgm:t>
    </dgm:pt>
    <dgm:pt modelId="{7D786860-6AA6-46C8-9873-104F9A156DB4}" type="sibTrans" cxnId="{CC937FB6-91AE-415B-A082-9131FF6EA556}">
      <dgm:prSet/>
      <dgm:spPr/>
      <dgm:t>
        <a:bodyPr/>
        <a:lstStyle/>
        <a:p>
          <a:endParaRPr lang="ru-RU"/>
        </a:p>
      </dgm:t>
    </dgm:pt>
    <dgm:pt modelId="{D5724793-F503-467B-8242-78CA2B01A0FF}">
      <dgm:prSet/>
      <dgm:spPr/>
      <dgm:t>
        <a:bodyPr/>
        <a:lstStyle/>
        <a:p>
          <a:r>
            <a:rPr lang="ru-RU" dirty="0" smtClean="0"/>
            <a:t>Нейропсихологическое тестирование</a:t>
          </a:r>
          <a:endParaRPr lang="ru-RU" dirty="0"/>
        </a:p>
      </dgm:t>
    </dgm:pt>
    <dgm:pt modelId="{9332DD9B-6DB3-40B2-B4AE-D1602A4D4AD7}" type="parTrans" cxnId="{22573FE2-EB0B-4CAE-B0F3-5E685C146486}">
      <dgm:prSet/>
      <dgm:spPr/>
      <dgm:t>
        <a:bodyPr/>
        <a:lstStyle/>
        <a:p>
          <a:endParaRPr lang="ru-RU"/>
        </a:p>
      </dgm:t>
    </dgm:pt>
    <dgm:pt modelId="{306AEF59-78E0-4EC5-9C36-FD895B1A0439}" type="sibTrans" cxnId="{22573FE2-EB0B-4CAE-B0F3-5E685C146486}">
      <dgm:prSet/>
      <dgm:spPr/>
      <dgm:t>
        <a:bodyPr/>
        <a:lstStyle/>
        <a:p>
          <a:endParaRPr lang="ru-RU"/>
        </a:p>
      </dgm:t>
    </dgm:pt>
    <dgm:pt modelId="{707E1234-9C5D-4036-8416-48F9CA8BB749}">
      <dgm:prSet/>
      <dgm:spPr/>
      <dgm:t>
        <a:bodyPr/>
        <a:lstStyle/>
        <a:p>
          <a:r>
            <a:rPr lang="ru-RU" dirty="0" smtClean="0"/>
            <a:t>Логопед, дефектолог</a:t>
          </a:r>
          <a:endParaRPr lang="ru-RU" dirty="0"/>
        </a:p>
      </dgm:t>
    </dgm:pt>
    <dgm:pt modelId="{8E49F575-C89D-474A-B2AD-5EE32715E7AA}" type="parTrans" cxnId="{01D99C15-10CC-47DE-8083-D9AF69D02535}">
      <dgm:prSet/>
      <dgm:spPr/>
      <dgm:t>
        <a:bodyPr/>
        <a:lstStyle/>
        <a:p>
          <a:endParaRPr lang="ru-RU"/>
        </a:p>
      </dgm:t>
    </dgm:pt>
    <dgm:pt modelId="{89AE6278-B084-477A-9180-7B0F11169AA3}" type="sibTrans" cxnId="{01D99C15-10CC-47DE-8083-D9AF69D02535}">
      <dgm:prSet/>
      <dgm:spPr/>
      <dgm:t>
        <a:bodyPr/>
        <a:lstStyle/>
        <a:p>
          <a:endParaRPr lang="ru-RU"/>
        </a:p>
      </dgm:t>
    </dgm:pt>
    <dgm:pt modelId="{813636A7-C89D-4492-94F1-690AA6E63C27}">
      <dgm:prSet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Таким образом, ребёнок под контролем специалистов 6 месяцев</a:t>
          </a:r>
          <a:endParaRPr lang="ru-RU" sz="1600" b="1" dirty="0">
            <a:solidFill>
              <a:srgbClr val="FF0000"/>
            </a:solidFill>
          </a:endParaRPr>
        </a:p>
      </dgm:t>
    </dgm:pt>
    <dgm:pt modelId="{CA73F0EB-02BE-4B56-B949-0262C7FADA45}" type="parTrans" cxnId="{B84EAF26-697D-4133-844F-942D0FFF15E3}">
      <dgm:prSet/>
      <dgm:spPr/>
      <dgm:t>
        <a:bodyPr/>
        <a:lstStyle/>
        <a:p>
          <a:endParaRPr lang="ru-RU"/>
        </a:p>
      </dgm:t>
    </dgm:pt>
    <dgm:pt modelId="{A8D1EF7D-E37E-46C9-A728-A7CAD23151B0}" type="sibTrans" cxnId="{B84EAF26-697D-4133-844F-942D0FFF15E3}">
      <dgm:prSet/>
      <dgm:spPr/>
      <dgm:t>
        <a:bodyPr/>
        <a:lstStyle/>
        <a:p>
          <a:endParaRPr lang="ru-RU"/>
        </a:p>
      </dgm:t>
    </dgm:pt>
    <dgm:pt modelId="{7B650CE6-C5AE-43E1-8EFD-6360CF3A4AF5}">
      <dgm:prSet custT="1"/>
      <dgm:spPr/>
      <dgm:t>
        <a:bodyPr/>
        <a:lstStyle/>
        <a:p>
          <a:r>
            <a:rPr lang="ru-RU" sz="1600" b="1" dirty="0" smtClean="0"/>
            <a:t>Активно сотрудничает в МОУ </a:t>
          </a:r>
          <a:r>
            <a:rPr lang="ru-RU" sz="1600" b="1" dirty="0" err="1" smtClean="0"/>
            <a:t>ЦДиК</a:t>
          </a:r>
          <a:r>
            <a:rPr lang="ru-RU" sz="1600" b="1" dirty="0" smtClean="0"/>
            <a:t> «Коррекция»</a:t>
          </a:r>
          <a:endParaRPr lang="ru-RU" sz="1600" b="1" dirty="0">
            <a:solidFill>
              <a:srgbClr val="FF0000"/>
            </a:solidFill>
          </a:endParaRPr>
        </a:p>
      </dgm:t>
    </dgm:pt>
    <dgm:pt modelId="{9441D9AE-2240-4597-8BCC-7C9C3026AD05}" type="parTrans" cxnId="{6D230D1C-7E95-46E4-9F65-6C6D2296FD2F}">
      <dgm:prSet/>
      <dgm:spPr/>
      <dgm:t>
        <a:bodyPr/>
        <a:lstStyle/>
        <a:p>
          <a:endParaRPr lang="ru-RU"/>
        </a:p>
      </dgm:t>
    </dgm:pt>
    <dgm:pt modelId="{681FD6D4-5D68-431B-B315-6071F73C20AA}" type="sibTrans" cxnId="{6D230D1C-7E95-46E4-9F65-6C6D2296FD2F}">
      <dgm:prSet/>
      <dgm:spPr/>
      <dgm:t>
        <a:bodyPr/>
        <a:lstStyle/>
        <a:p>
          <a:endParaRPr lang="ru-RU"/>
        </a:p>
      </dgm:t>
    </dgm:pt>
    <dgm:pt modelId="{3605007D-2838-44A4-87EA-A4FF31B9BD74}" type="pres">
      <dgm:prSet presAssocID="{F7EF9C31-491D-4C29-BAE6-E58B25B9FA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76D79E-2B2C-4EB5-BADC-15D8DE8E675A}" type="pres">
      <dgm:prSet presAssocID="{D59B3F91-8600-4BBE-B7EB-EBE1EFBB511D}" presName="composite" presStyleCnt="0"/>
      <dgm:spPr/>
    </dgm:pt>
    <dgm:pt modelId="{36909C13-C5F5-46FD-A283-3A51773B26D5}" type="pres">
      <dgm:prSet presAssocID="{D59B3F91-8600-4BBE-B7EB-EBE1EFBB511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1BE3D-197C-4137-AFC7-0F63E0D8A6FB}" type="pres">
      <dgm:prSet presAssocID="{D59B3F91-8600-4BBE-B7EB-EBE1EFBB511D}" presName="descendantText" presStyleLbl="alignAcc1" presStyleIdx="0" presStyleCnt="5" custFlipHor="0" custScaleY="122212" custLinFactNeighborX="2003" custLinFactNeighborY="18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FEF29-2953-4C8E-B186-221332F8560B}" type="pres">
      <dgm:prSet presAssocID="{E0B7ED51-6564-46E6-B1C2-5C7A37E34677}" presName="sp" presStyleCnt="0"/>
      <dgm:spPr/>
    </dgm:pt>
    <dgm:pt modelId="{E82AB540-4438-49C7-9C77-57B989842F6F}" type="pres">
      <dgm:prSet presAssocID="{194B7158-D058-4CA0-8869-2DCFBEF1D52C}" presName="composite" presStyleCnt="0"/>
      <dgm:spPr/>
    </dgm:pt>
    <dgm:pt modelId="{47BC5827-E147-4E42-AE1E-3BB05BE7FE97}" type="pres">
      <dgm:prSet presAssocID="{194B7158-D058-4CA0-8869-2DCFBEF1D52C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6997B-C01A-45FB-B5E0-4DF94A45F484}" type="pres">
      <dgm:prSet presAssocID="{194B7158-D058-4CA0-8869-2DCFBEF1D52C}" presName="descendantText" presStyleLbl="alignAcc1" presStyleIdx="1" presStyleCnt="5" custScaleY="173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5AEA2-B1E1-41B6-A854-AC762CE595A8}" type="pres">
      <dgm:prSet presAssocID="{B5D4E137-5767-464D-BD00-904E8AAC25F3}" presName="sp" presStyleCnt="0"/>
      <dgm:spPr/>
    </dgm:pt>
    <dgm:pt modelId="{5FF4FA10-DA8F-4EAA-B628-3E3D71FE7AF5}" type="pres">
      <dgm:prSet presAssocID="{1D3320E5-9D5F-4F88-8E09-C7DED8FA6DB9}" presName="composite" presStyleCnt="0"/>
      <dgm:spPr/>
    </dgm:pt>
    <dgm:pt modelId="{FB01AD99-FEC5-4D9C-ADE1-2025819F2D79}" type="pres">
      <dgm:prSet presAssocID="{1D3320E5-9D5F-4F88-8E09-C7DED8FA6DB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36401-96DD-4A94-9D82-2BF83AD49994}" type="pres">
      <dgm:prSet presAssocID="{1D3320E5-9D5F-4F88-8E09-C7DED8FA6DB9}" presName="descendantText" presStyleLbl="alignAcc1" presStyleIdx="2" presStyleCnt="5" custScaleY="145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86418-37CF-4C18-811B-1B5F55C83A9C}" type="pres">
      <dgm:prSet presAssocID="{3EC8E266-A193-4A21-864E-EC3A17331DA1}" presName="sp" presStyleCnt="0"/>
      <dgm:spPr/>
    </dgm:pt>
    <dgm:pt modelId="{4517BCE1-EF1C-438E-9257-1F1FF21B62D5}" type="pres">
      <dgm:prSet presAssocID="{95143A8C-D6F0-49B9-BDF1-17074AB1ECA0}" presName="composite" presStyleCnt="0"/>
      <dgm:spPr/>
    </dgm:pt>
    <dgm:pt modelId="{2953C10F-54A6-4F57-AD6D-FD4B18583C81}" type="pres">
      <dgm:prSet presAssocID="{95143A8C-D6F0-49B9-BDF1-17074AB1ECA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ADB67-1C07-4583-8A2F-5E0C2BAD9C03}" type="pres">
      <dgm:prSet presAssocID="{95143A8C-D6F0-49B9-BDF1-17074AB1ECA0}" presName="descendantText" presStyleLbl="alignAcc1" presStyleIdx="3" presStyleCnt="5" custScaleY="164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8240E-1F5F-4B9E-8E5B-F1B06E37D3E8}" type="pres">
      <dgm:prSet presAssocID="{3A5017A9-B057-42A3-AE9E-1FAA94DBC0EA}" presName="sp" presStyleCnt="0"/>
      <dgm:spPr/>
    </dgm:pt>
    <dgm:pt modelId="{EB171F84-971A-40A7-A2D3-92847F3524A0}" type="pres">
      <dgm:prSet presAssocID="{AA8E3333-BDDE-424D-B21A-8CC6C91D1B6A}" presName="composite" presStyleCnt="0"/>
      <dgm:spPr/>
    </dgm:pt>
    <dgm:pt modelId="{70BEE291-55FE-4284-8FC7-31E9A66F1484}" type="pres">
      <dgm:prSet presAssocID="{AA8E3333-BDDE-424D-B21A-8CC6C91D1B6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819E6-B889-44F3-8509-3819C620F1F9}" type="pres">
      <dgm:prSet presAssocID="{AA8E3333-BDDE-424D-B21A-8CC6C91D1B6A}" presName="descendantText" presStyleLbl="alignAcc1" presStyleIdx="4" presStyleCnt="5" custScaleY="115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707F19-C2AB-4A8D-9DF3-6936B3317477}" srcId="{194B7158-D058-4CA0-8869-2DCFBEF1D52C}" destId="{39AC84C3-570B-4E77-B959-9C9E4B5136EB}" srcOrd="0" destOrd="0" parTransId="{B165CEC0-56D9-4233-A764-E4D5F3123CA0}" sibTransId="{6E6AB06A-CE3D-49BD-B81E-13F9790747B7}"/>
    <dgm:cxn modelId="{609C62CF-86A0-4684-985D-3C9D21E8DA37}" type="presOf" srcId="{7B650CE6-C5AE-43E1-8EFD-6360CF3A4AF5}" destId="{3C9819E6-B889-44F3-8509-3819C620F1F9}" srcOrd="0" destOrd="1" presId="urn:microsoft.com/office/officeart/2005/8/layout/chevron2"/>
    <dgm:cxn modelId="{A0E1E90F-6387-41C6-A3F3-1B0924DFD189}" srcId="{D59B3F91-8600-4BBE-B7EB-EBE1EFBB511D}" destId="{F58A31EA-5CE4-44C4-99A3-4B907BE764C6}" srcOrd="0" destOrd="0" parTransId="{54835762-5FFA-4644-A5FD-338D9390AD0A}" sibTransId="{D6F3B6DC-0BCC-4C04-8CA8-4440177F87E1}"/>
    <dgm:cxn modelId="{F19740B9-6DEA-497F-BD19-3943F68CD67A}" srcId="{194B7158-D058-4CA0-8869-2DCFBEF1D52C}" destId="{BAB7DE5D-CB41-444C-8197-AC453962FE36}" srcOrd="4" destOrd="0" parTransId="{F7A9BFC9-3C40-434B-9E3A-AE53389999A7}" sibTransId="{49695CCB-B48E-40D5-BC3F-5E42DBD92B1D}"/>
    <dgm:cxn modelId="{682143CB-9C4A-4A90-B460-7A5B6E8C4C19}" type="presOf" srcId="{F58A31EA-5CE4-44C4-99A3-4B907BE764C6}" destId="{4391BE3D-197C-4137-AFC7-0F63E0D8A6FB}" srcOrd="0" destOrd="0" presId="urn:microsoft.com/office/officeart/2005/8/layout/chevron2"/>
    <dgm:cxn modelId="{33641694-F775-4C31-81F4-7EA9F627BF54}" type="presOf" srcId="{FBA0924C-B291-4697-8487-341127E6B8F6}" destId="{4391BE3D-197C-4137-AFC7-0F63E0D8A6FB}" srcOrd="0" destOrd="1" presId="urn:microsoft.com/office/officeart/2005/8/layout/chevron2"/>
    <dgm:cxn modelId="{98254DC0-9EBC-4319-8A76-A3DA1BF9DC4A}" type="presOf" srcId="{5371279C-43FA-4C6D-B516-528E7E23C33D}" destId="{D30ADB67-1C07-4583-8A2F-5E0C2BAD9C03}" srcOrd="0" destOrd="0" presId="urn:microsoft.com/office/officeart/2005/8/layout/chevron2"/>
    <dgm:cxn modelId="{6D230D1C-7E95-46E4-9F65-6C6D2296FD2F}" srcId="{AA8E3333-BDDE-424D-B21A-8CC6C91D1B6A}" destId="{7B650CE6-C5AE-43E1-8EFD-6360CF3A4AF5}" srcOrd="1" destOrd="0" parTransId="{9441D9AE-2240-4597-8BCC-7C9C3026AD05}" sibTransId="{681FD6D4-5D68-431B-B315-6071F73C20AA}"/>
    <dgm:cxn modelId="{4C7D1D71-2EB5-448B-8E52-C2D020014DAA}" srcId="{194B7158-D058-4CA0-8869-2DCFBEF1D52C}" destId="{0B318555-971B-4B96-A87F-2FE402547BB9}" srcOrd="2" destOrd="0" parTransId="{3CE1591B-18D8-4943-B439-F0F26350A8D5}" sibTransId="{CCCBB742-D1D7-4AA4-8F58-EE499431F12C}"/>
    <dgm:cxn modelId="{3B88242A-122F-4A02-9852-BEAA8FC35705}" srcId="{F7EF9C31-491D-4C29-BAE6-E58B25B9FA78}" destId="{AA8E3333-BDDE-424D-B21A-8CC6C91D1B6A}" srcOrd="4" destOrd="0" parTransId="{B6E84215-9BE6-4320-B03B-2D7CFC9B60D6}" sibTransId="{C74A5B5B-9E18-4E7E-A635-B9D008748FEB}"/>
    <dgm:cxn modelId="{01D99C15-10CC-47DE-8083-D9AF69D02535}" srcId="{95143A8C-D6F0-49B9-BDF1-17074AB1ECA0}" destId="{707E1234-9C5D-4036-8416-48F9CA8BB749}" srcOrd="3" destOrd="0" parTransId="{8E49F575-C89D-474A-B2AD-5EE32715E7AA}" sibTransId="{89AE6278-B084-477A-9180-7B0F11169AA3}"/>
    <dgm:cxn modelId="{C660074B-58DA-4C24-98B8-2DCD2EC58A71}" type="presOf" srcId="{BAB7DE5D-CB41-444C-8197-AC453962FE36}" destId="{6156997B-C01A-45FB-B5E0-4DF94A45F484}" srcOrd="0" destOrd="4" presId="urn:microsoft.com/office/officeart/2005/8/layout/chevron2"/>
    <dgm:cxn modelId="{74F3DB87-B878-4ED7-AF8D-2F88B52FD274}" type="presOf" srcId="{0B318555-971B-4B96-A87F-2FE402547BB9}" destId="{6156997B-C01A-45FB-B5E0-4DF94A45F484}" srcOrd="0" destOrd="2" presId="urn:microsoft.com/office/officeart/2005/8/layout/chevron2"/>
    <dgm:cxn modelId="{955FD9BB-FD64-4D44-A1F7-94E2134AB2E7}" srcId="{1D3320E5-9D5F-4F88-8E09-C7DED8FA6DB9}" destId="{4F2974CF-2FE5-43BC-93F2-0FF577CB43AF}" srcOrd="3" destOrd="0" parTransId="{8DDA2402-2377-4B81-9DBE-AF5186339900}" sibTransId="{621DF2BD-3EE4-45A4-94D4-D7F34FE3D796}"/>
    <dgm:cxn modelId="{46A935D2-A453-421E-AE3F-939937DAC757}" type="presOf" srcId="{707E1234-9C5D-4036-8416-48F9CA8BB749}" destId="{D30ADB67-1C07-4583-8A2F-5E0C2BAD9C03}" srcOrd="0" destOrd="3" presId="urn:microsoft.com/office/officeart/2005/8/layout/chevron2"/>
    <dgm:cxn modelId="{118AF4ED-88B3-4227-880C-F3F388FC3F1D}" srcId="{F7EF9C31-491D-4C29-BAE6-E58B25B9FA78}" destId="{1D3320E5-9D5F-4F88-8E09-C7DED8FA6DB9}" srcOrd="2" destOrd="0" parTransId="{A1036201-35A4-45ED-81A8-FB0938EE5F9E}" sibTransId="{3EC8E266-A193-4A21-864E-EC3A17331DA1}"/>
    <dgm:cxn modelId="{B6E5FCC5-B912-4B93-AD5E-C34AF9BDD842}" srcId="{1D3320E5-9D5F-4F88-8E09-C7DED8FA6DB9}" destId="{2F2EE6F4-5227-4B1E-8007-B9882261314D}" srcOrd="4" destOrd="0" parTransId="{1D5C4C2A-FCE4-45C4-B4E8-1D3AFEBD2B5C}" sibTransId="{ABD8BF21-F53D-4394-B326-9D51F391646A}"/>
    <dgm:cxn modelId="{1BE257BF-8AD7-4B58-A640-0916EEC0FE19}" srcId="{194B7158-D058-4CA0-8869-2DCFBEF1D52C}" destId="{D3796A5F-7903-45E8-8540-138801A3E952}" srcOrd="1" destOrd="0" parTransId="{39453833-9DCE-4403-ADE4-D427F030D8A9}" sibTransId="{524100B0-C91E-422A-99C5-A4620387982B}"/>
    <dgm:cxn modelId="{FB7D3A31-FD4F-4720-9B84-655C13C18970}" type="presOf" srcId="{D5724793-F503-467B-8242-78CA2B01A0FF}" destId="{D30ADB67-1C07-4583-8A2F-5E0C2BAD9C03}" srcOrd="0" destOrd="2" presId="urn:microsoft.com/office/officeart/2005/8/layout/chevron2"/>
    <dgm:cxn modelId="{6BADEDDA-584E-4556-9115-8FD447534BE1}" type="presOf" srcId="{813636A7-C89D-4492-94F1-690AA6E63C27}" destId="{3C9819E6-B889-44F3-8509-3819C620F1F9}" srcOrd="0" destOrd="0" presId="urn:microsoft.com/office/officeart/2005/8/layout/chevron2"/>
    <dgm:cxn modelId="{B229419A-12FC-427C-B668-7FEADAE2D9BD}" srcId="{F7EF9C31-491D-4C29-BAE6-E58B25B9FA78}" destId="{194B7158-D058-4CA0-8869-2DCFBEF1D52C}" srcOrd="1" destOrd="0" parTransId="{7BF55E5F-6F77-42BF-AEEC-115643A0DE95}" sibTransId="{B5D4E137-5767-464D-BD00-904E8AAC25F3}"/>
    <dgm:cxn modelId="{B84EAF26-697D-4133-844F-942D0FFF15E3}" srcId="{AA8E3333-BDDE-424D-B21A-8CC6C91D1B6A}" destId="{813636A7-C89D-4492-94F1-690AA6E63C27}" srcOrd="0" destOrd="0" parTransId="{CA73F0EB-02BE-4B56-B949-0262C7FADA45}" sibTransId="{A8D1EF7D-E37E-46C9-A728-A7CAD23151B0}"/>
    <dgm:cxn modelId="{35C9A443-487D-41C3-9822-E58E726654B8}" type="presOf" srcId="{55A538AA-B648-4745-A236-0107C8CDE170}" destId="{6156997B-C01A-45FB-B5E0-4DF94A45F484}" srcOrd="0" destOrd="3" presId="urn:microsoft.com/office/officeart/2005/8/layout/chevron2"/>
    <dgm:cxn modelId="{5134F1FB-3B45-404B-8C7C-028DF8355A82}" srcId="{1D3320E5-9D5F-4F88-8E09-C7DED8FA6DB9}" destId="{7C470482-4B13-4A89-BDA1-F4848F4CC289}" srcOrd="2" destOrd="0" parTransId="{83E14FC5-B6B2-4968-87BC-F53A3ACB1FF0}" sibTransId="{8DCF48B9-881B-4327-B5A5-6FEAF32DFD9E}"/>
    <dgm:cxn modelId="{F6C78182-D19C-479C-876C-D20FC0BED899}" type="presOf" srcId="{0F618E4A-363D-411C-A94D-D2980399B2BA}" destId="{6156997B-C01A-45FB-B5E0-4DF94A45F484}" srcOrd="0" destOrd="5" presId="urn:microsoft.com/office/officeart/2005/8/layout/chevron2"/>
    <dgm:cxn modelId="{CC937FB6-91AE-415B-A082-9131FF6EA556}" srcId="{95143A8C-D6F0-49B9-BDF1-17074AB1ECA0}" destId="{DFC17964-1EBC-4C10-8819-712240157420}" srcOrd="1" destOrd="0" parTransId="{6F921623-FE0E-4FB1-AE81-373DD2969C38}" sibTransId="{7D786860-6AA6-46C8-9873-104F9A156DB4}"/>
    <dgm:cxn modelId="{364458F7-2094-4DF5-BF05-81693000ADDD}" type="presOf" srcId="{D3796A5F-7903-45E8-8540-138801A3E952}" destId="{6156997B-C01A-45FB-B5E0-4DF94A45F484}" srcOrd="0" destOrd="1" presId="urn:microsoft.com/office/officeart/2005/8/layout/chevron2"/>
    <dgm:cxn modelId="{A4FEE679-66A5-4F91-80A8-4624FCCED60B}" srcId="{95143A8C-D6F0-49B9-BDF1-17074AB1ECA0}" destId="{5371279C-43FA-4C6D-B516-528E7E23C33D}" srcOrd="0" destOrd="0" parTransId="{FBDECD34-11BC-4DAA-9DFC-3E787305DDEB}" sibTransId="{194C26BC-39A0-4C5C-80F1-D6A0D8989BA2}"/>
    <dgm:cxn modelId="{466EF2A0-9220-4C25-8282-4A69830CA792}" type="presOf" srcId="{F7EF9C31-491D-4C29-BAE6-E58B25B9FA78}" destId="{3605007D-2838-44A4-87EA-A4FF31B9BD74}" srcOrd="0" destOrd="0" presId="urn:microsoft.com/office/officeart/2005/8/layout/chevron2"/>
    <dgm:cxn modelId="{B7D233EF-77A9-4267-ADAE-67845DF91198}" srcId="{1D3320E5-9D5F-4F88-8E09-C7DED8FA6DB9}" destId="{B732893D-553B-43BC-9B87-31CB0B24F651}" srcOrd="1" destOrd="0" parTransId="{D7E775FF-B100-43FC-80D2-E50A412809F4}" sibTransId="{04E1A5FF-3492-4F13-A309-2338B81F7CC5}"/>
    <dgm:cxn modelId="{22573FE2-EB0B-4CAE-B0F3-5E685C146486}" srcId="{95143A8C-D6F0-49B9-BDF1-17074AB1ECA0}" destId="{D5724793-F503-467B-8242-78CA2B01A0FF}" srcOrd="2" destOrd="0" parTransId="{9332DD9B-6DB3-40B2-B4AE-D1602A4D4AD7}" sibTransId="{306AEF59-78E0-4EC5-9C36-FD895B1A0439}"/>
    <dgm:cxn modelId="{715C1FDC-9566-4DF3-AF54-41D72FA336C0}" type="presOf" srcId="{7C470482-4B13-4A89-BDA1-F4848F4CC289}" destId="{E7436401-96DD-4A94-9D82-2BF83AD49994}" srcOrd="0" destOrd="2" presId="urn:microsoft.com/office/officeart/2005/8/layout/chevron2"/>
    <dgm:cxn modelId="{1BDC4038-8155-45A6-AD83-2370357E0E99}" type="presOf" srcId="{4F2974CF-2FE5-43BC-93F2-0FF577CB43AF}" destId="{E7436401-96DD-4A94-9D82-2BF83AD49994}" srcOrd="0" destOrd="3" presId="urn:microsoft.com/office/officeart/2005/8/layout/chevron2"/>
    <dgm:cxn modelId="{417C0C35-73A8-4871-8103-F200550B9E25}" type="presOf" srcId="{194B7158-D058-4CA0-8869-2DCFBEF1D52C}" destId="{47BC5827-E147-4E42-AE1E-3BB05BE7FE97}" srcOrd="0" destOrd="0" presId="urn:microsoft.com/office/officeart/2005/8/layout/chevron2"/>
    <dgm:cxn modelId="{FF7FB1EB-9150-4B74-94EE-8DC076E1B02C}" type="presOf" srcId="{D59B3F91-8600-4BBE-B7EB-EBE1EFBB511D}" destId="{36909C13-C5F5-46FD-A283-3A51773B26D5}" srcOrd="0" destOrd="0" presId="urn:microsoft.com/office/officeart/2005/8/layout/chevron2"/>
    <dgm:cxn modelId="{AE3BE0A2-8D58-420F-934C-0790B68B73D0}" srcId="{F7EF9C31-491D-4C29-BAE6-E58B25B9FA78}" destId="{95143A8C-D6F0-49B9-BDF1-17074AB1ECA0}" srcOrd="3" destOrd="0" parTransId="{589287EB-D806-47D3-88F8-B9AB36A437F9}" sibTransId="{3A5017A9-B057-42A3-AE9E-1FAA94DBC0EA}"/>
    <dgm:cxn modelId="{94B51ED0-5A10-4038-8E93-D8FB8934FC96}" type="presOf" srcId="{98E97DF9-BAA4-43B3-BF1C-BE51055208B6}" destId="{E7436401-96DD-4A94-9D82-2BF83AD49994}" srcOrd="0" destOrd="0" presId="urn:microsoft.com/office/officeart/2005/8/layout/chevron2"/>
    <dgm:cxn modelId="{A41C3068-D98C-42B3-B6FF-DC3262A80887}" srcId="{D59B3F91-8600-4BBE-B7EB-EBE1EFBB511D}" destId="{4FB0160C-08B9-45BF-BCD6-63C32FDB8380}" srcOrd="2" destOrd="0" parTransId="{2811EF3B-0DC1-4807-B554-919A4EA6BF84}" sibTransId="{752D9E56-D765-4AF1-8DEA-BF94DE1D6165}"/>
    <dgm:cxn modelId="{9F62FE02-A6EA-4B3B-8A8C-261E74F3B199}" srcId="{194B7158-D058-4CA0-8869-2DCFBEF1D52C}" destId="{0F618E4A-363D-411C-A94D-D2980399B2BA}" srcOrd="5" destOrd="0" parTransId="{C60BE5CC-2600-4674-9286-4A0E052D0837}" sibTransId="{DE19A46E-F760-4A3B-8CEB-FD10E32DB08E}"/>
    <dgm:cxn modelId="{744DE6AA-6F5A-44F9-A1F4-30B6E7760DA4}" type="presOf" srcId="{1D3320E5-9D5F-4F88-8E09-C7DED8FA6DB9}" destId="{FB01AD99-FEC5-4D9C-ADE1-2025819F2D79}" srcOrd="0" destOrd="0" presId="urn:microsoft.com/office/officeart/2005/8/layout/chevron2"/>
    <dgm:cxn modelId="{0D5810F6-3FAB-4ADD-9DC1-1103BACC236C}" type="presOf" srcId="{95143A8C-D6F0-49B9-BDF1-17074AB1ECA0}" destId="{2953C10F-54A6-4F57-AD6D-FD4B18583C81}" srcOrd="0" destOrd="0" presId="urn:microsoft.com/office/officeart/2005/8/layout/chevron2"/>
    <dgm:cxn modelId="{B9A278C0-93E7-4158-8C2B-69D55D7CC39B}" srcId="{1D3320E5-9D5F-4F88-8E09-C7DED8FA6DB9}" destId="{98E97DF9-BAA4-43B3-BF1C-BE51055208B6}" srcOrd="0" destOrd="0" parTransId="{949240F6-F89F-456F-8734-4AC3646C1070}" sibTransId="{BF53C6D2-AF4D-4FC0-A745-F1BA97A5B3C1}"/>
    <dgm:cxn modelId="{42410162-17AE-4BFA-BA89-CF2644F0C997}" srcId="{D59B3F91-8600-4BBE-B7EB-EBE1EFBB511D}" destId="{FBA0924C-B291-4697-8487-341127E6B8F6}" srcOrd="1" destOrd="0" parTransId="{70845170-95CD-4CB8-A1F5-0D6D998E34A5}" sibTransId="{235FFCC0-E91B-4F48-B546-3983A6C7FFF5}"/>
    <dgm:cxn modelId="{EC8482AC-C37C-47EF-92FB-9B097C6A6EF6}" srcId="{F7EF9C31-491D-4C29-BAE6-E58B25B9FA78}" destId="{D59B3F91-8600-4BBE-B7EB-EBE1EFBB511D}" srcOrd="0" destOrd="0" parTransId="{584ECC5D-2712-4591-9E38-F25D55B818ED}" sibTransId="{E0B7ED51-6564-46E6-B1C2-5C7A37E34677}"/>
    <dgm:cxn modelId="{4B94EBB6-041A-489E-A08C-2448B5A4A9D2}" type="presOf" srcId="{DFC17964-1EBC-4C10-8819-712240157420}" destId="{D30ADB67-1C07-4583-8A2F-5E0C2BAD9C03}" srcOrd="0" destOrd="1" presId="urn:microsoft.com/office/officeart/2005/8/layout/chevron2"/>
    <dgm:cxn modelId="{3EB6902A-1F8D-4523-AA83-1B1A25A7E36B}" type="presOf" srcId="{39AC84C3-570B-4E77-B959-9C9E4B5136EB}" destId="{6156997B-C01A-45FB-B5E0-4DF94A45F484}" srcOrd="0" destOrd="0" presId="urn:microsoft.com/office/officeart/2005/8/layout/chevron2"/>
    <dgm:cxn modelId="{D6720E26-5520-4972-BA01-B48E8C511C99}" type="presOf" srcId="{AA8E3333-BDDE-424D-B21A-8CC6C91D1B6A}" destId="{70BEE291-55FE-4284-8FC7-31E9A66F1484}" srcOrd="0" destOrd="0" presId="urn:microsoft.com/office/officeart/2005/8/layout/chevron2"/>
    <dgm:cxn modelId="{F49E7EDE-8645-40DA-9FE1-C22FAA97F2EB}" type="presOf" srcId="{4FB0160C-08B9-45BF-BCD6-63C32FDB8380}" destId="{4391BE3D-197C-4137-AFC7-0F63E0D8A6FB}" srcOrd="0" destOrd="2" presId="urn:microsoft.com/office/officeart/2005/8/layout/chevron2"/>
    <dgm:cxn modelId="{33DAC5BD-6406-44FB-A1AE-0C5F65F6AC6C}" srcId="{194B7158-D058-4CA0-8869-2DCFBEF1D52C}" destId="{55A538AA-B648-4745-A236-0107C8CDE170}" srcOrd="3" destOrd="0" parTransId="{4BA299E3-66CA-424D-B7CF-BCC6A09D19A6}" sibTransId="{05F20F35-97CA-400F-9E1A-226F66BD7F69}"/>
    <dgm:cxn modelId="{6AED24A1-4E24-4255-96AF-6EBC84970DE4}" type="presOf" srcId="{B732893D-553B-43BC-9B87-31CB0B24F651}" destId="{E7436401-96DD-4A94-9D82-2BF83AD49994}" srcOrd="0" destOrd="1" presId="urn:microsoft.com/office/officeart/2005/8/layout/chevron2"/>
    <dgm:cxn modelId="{531EEE1C-37DE-4339-8B57-2F6C521EC408}" type="presOf" srcId="{2F2EE6F4-5227-4B1E-8007-B9882261314D}" destId="{E7436401-96DD-4A94-9D82-2BF83AD49994}" srcOrd="0" destOrd="4" presId="urn:microsoft.com/office/officeart/2005/8/layout/chevron2"/>
    <dgm:cxn modelId="{D346A210-63A5-45F4-8805-BF34C2530776}" type="presParOf" srcId="{3605007D-2838-44A4-87EA-A4FF31B9BD74}" destId="{B976D79E-2B2C-4EB5-BADC-15D8DE8E675A}" srcOrd="0" destOrd="0" presId="urn:microsoft.com/office/officeart/2005/8/layout/chevron2"/>
    <dgm:cxn modelId="{CB36F31D-8B63-4C67-8077-91CD5F35B069}" type="presParOf" srcId="{B976D79E-2B2C-4EB5-BADC-15D8DE8E675A}" destId="{36909C13-C5F5-46FD-A283-3A51773B26D5}" srcOrd="0" destOrd="0" presId="urn:microsoft.com/office/officeart/2005/8/layout/chevron2"/>
    <dgm:cxn modelId="{0546732D-D081-4391-A3F9-FD9A2DB7D9E3}" type="presParOf" srcId="{B976D79E-2B2C-4EB5-BADC-15D8DE8E675A}" destId="{4391BE3D-197C-4137-AFC7-0F63E0D8A6FB}" srcOrd="1" destOrd="0" presId="urn:microsoft.com/office/officeart/2005/8/layout/chevron2"/>
    <dgm:cxn modelId="{9CD2F9FE-B23E-4859-AE69-2B80952DC209}" type="presParOf" srcId="{3605007D-2838-44A4-87EA-A4FF31B9BD74}" destId="{F75FEF29-2953-4C8E-B186-221332F8560B}" srcOrd="1" destOrd="0" presId="urn:microsoft.com/office/officeart/2005/8/layout/chevron2"/>
    <dgm:cxn modelId="{5B448A10-BA92-4E68-8D89-4E78A5663B45}" type="presParOf" srcId="{3605007D-2838-44A4-87EA-A4FF31B9BD74}" destId="{E82AB540-4438-49C7-9C77-57B989842F6F}" srcOrd="2" destOrd="0" presId="urn:microsoft.com/office/officeart/2005/8/layout/chevron2"/>
    <dgm:cxn modelId="{EB194554-556C-4CA4-81E3-3EFC2BD0CE1C}" type="presParOf" srcId="{E82AB540-4438-49C7-9C77-57B989842F6F}" destId="{47BC5827-E147-4E42-AE1E-3BB05BE7FE97}" srcOrd="0" destOrd="0" presId="urn:microsoft.com/office/officeart/2005/8/layout/chevron2"/>
    <dgm:cxn modelId="{076F1BF6-9682-4E9F-807A-4F453C95EB82}" type="presParOf" srcId="{E82AB540-4438-49C7-9C77-57B989842F6F}" destId="{6156997B-C01A-45FB-B5E0-4DF94A45F484}" srcOrd="1" destOrd="0" presId="urn:microsoft.com/office/officeart/2005/8/layout/chevron2"/>
    <dgm:cxn modelId="{065DC32C-4218-4EBF-B4EF-E2E2920DD63F}" type="presParOf" srcId="{3605007D-2838-44A4-87EA-A4FF31B9BD74}" destId="{1CC5AEA2-B1E1-41B6-A854-AC762CE595A8}" srcOrd="3" destOrd="0" presId="urn:microsoft.com/office/officeart/2005/8/layout/chevron2"/>
    <dgm:cxn modelId="{7ACFAE5C-A201-49F2-AE6D-71ABDC63AA41}" type="presParOf" srcId="{3605007D-2838-44A4-87EA-A4FF31B9BD74}" destId="{5FF4FA10-DA8F-4EAA-B628-3E3D71FE7AF5}" srcOrd="4" destOrd="0" presId="urn:microsoft.com/office/officeart/2005/8/layout/chevron2"/>
    <dgm:cxn modelId="{AD10F82F-D4ED-4764-8AB8-D403E0E99BB3}" type="presParOf" srcId="{5FF4FA10-DA8F-4EAA-B628-3E3D71FE7AF5}" destId="{FB01AD99-FEC5-4D9C-ADE1-2025819F2D79}" srcOrd="0" destOrd="0" presId="urn:microsoft.com/office/officeart/2005/8/layout/chevron2"/>
    <dgm:cxn modelId="{A1A009C1-E228-4898-B90F-B3DDB2F159FC}" type="presParOf" srcId="{5FF4FA10-DA8F-4EAA-B628-3E3D71FE7AF5}" destId="{E7436401-96DD-4A94-9D82-2BF83AD49994}" srcOrd="1" destOrd="0" presId="urn:microsoft.com/office/officeart/2005/8/layout/chevron2"/>
    <dgm:cxn modelId="{44B337F1-6E08-4DDB-96A9-E84BF598976D}" type="presParOf" srcId="{3605007D-2838-44A4-87EA-A4FF31B9BD74}" destId="{C5E86418-37CF-4C18-811B-1B5F55C83A9C}" srcOrd="5" destOrd="0" presId="urn:microsoft.com/office/officeart/2005/8/layout/chevron2"/>
    <dgm:cxn modelId="{AC51EC34-CC3E-4072-AA52-65376AED797C}" type="presParOf" srcId="{3605007D-2838-44A4-87EA-A4FF31B9BD74}" destId="{4517BCE1-EF1C-438E-9257-1F1FF21B62D5}" srcOrd="6" destOrd="0" presId="urn:microsoft.com/office/officeart/2005/8/layout/chevron2"/>
    <dgm:cxn modelId="{D6A80628-88DC-40F2-996C-5864A7986B0E}" type="presParOf" srcId="{4517BCE1-EF1C-438E-9257-1F1FF21B62D5}" destId="{2953C10F-54A6-4F57-AD6D-FD4B18583C81}" srcOrd="0" destOrd="0" presId="urn:microsoft.com/office/officeart/2005/8/layout/chevron2"/>
    <dgm:cxn modelId="{3E21F7FB-CEE6-4512-B5F2-02D1B9B0D3BE}" type="presParOf" srcId="{4517BCE1-EF1C-438E-9257-1F1FF21B62D5}" destId="{D30ADB67-1C07-4583-8A2F-5E0C2BAD9C03}" srcOrd="1" destOrd="0" presId="urn:microsoft.com/office/officeart/2005/8/layout/chevron2"/>
    <dgm:cxn modelId="{09153304-1142-4403-A95E-25D6AE34E4F6}" type="presParOf" srcId="{3605007D-2838-44A4-87EA-A4FF31B9BD74}" destId="{4978240E-1F5F-4B9E-8E5B-F1B06E37D3E8}" srcOrd="7" destOrd="0" presId="urn:microsoft.com/office/officeart/2005/8/layout/chevron2"/>
    <dgm:cxn modelId="{AD9F9E82-FD22-43C5-884F-820E70918B84}" type="presParOf" srcId="{3605007D-2838-44A4-87EA-A4FF31B9BD74}" destId="{EB171F84-971A-40A7-A2D3-92847F3524A0}" srcOrd="8" destOrd="0" presId="urn:microsoft.com/office/officeart/2005/8/layout/chevron2"/>
    <dgm:cxn modelId="{5EAF2B44-AAD5-4516-A678-ED250D86E986}" type="presParOf" srcId="{EB171F84-971A-40A7-A2D3-92847F3524A0}" destId="{70BEE291-55FE-4284-8FC7-31E9A66F1484}" srcOrd="0" destOrd="0" presId="urn:microsoft.com/office/officeart/2005/8/layout/chevron2"/>
    <dgm:cxn modelId="{B09631CA-9699-4B83-99C4-61BBC1E61E3B}" type="presParOf" srcId="{EB171F84-971A-40A7-A2D3-92847F3524A0}" destId="{3C9819E6-B889-44F3-8509-3819C620F1F9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F9D0B-9918-4380-BD6D-885BF11B1BB9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3B4F-817E-4B7F-873D-DE922570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408E4-86D2-484A-8D1F-0CBA14327011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3F1E7-CEF5-4616-9729-AADC12F5D4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488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Со времени последней появилась надежда, что в связи с постановкой на очередь в полном объеме вопросов детского воспитания и обучения изменится и положение детской психиатрии.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3F1E7-CEF5-4616-9729-AADC12F5D4A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ГБУЗ «ККДПБ» обслуживает детское и подростковое население Владивостокского, Артёмовского округов, </a:t>
            </a:r>
            <a:r>
              <a:rPr lang="ru-RU" dirty="0" err="1" smtClean="0"/>
              <a:t>Надежденский</a:t>
            </a:r>
            <a:r>
              <a:rPr lang="ru-RU" dirty="0" smtClean="0"/>
              <a:t> район, а также все территории края по направлениям врачей и самостоятельном обращении. Общая численность- 329 930 тысяч детей и подростков. Динамика развития больницы такова- в 2013 году амбулаторное психиатрическое и </a:t>
            </a:r>
            <a:r>
              <a:rPr lang="ru-RU" dirty="0" err="1" smtClean="0"/>
              <a:t>амбулаторно</a:t>
            </a:r>
            <a:r>
              <a:rPr lang="ru-RU" dirty="0" smtClean="0"/>
              <a:t> психотерапевтическое</a:t>
            </a:r>
            <a:r>
              <a:rPr lang="ru-RU" baseline="0" dirty="0" smtClean="0"/>
              <a:t> отделения реорганизованы в единое диспансерное отделение, где на одной территории дети и родители  получают комплексную помощь. В 2014 году согласно </a:t>
            </a:r>
            <a:r>
              <a:rPr lang="ru-RU" baseline="0" dirty="0" err="1" smtClean="0"/>
              <a:t>Прикакзу</a:t>
            </a:r>
            <a:r>
              <a:rPr lang="ru-RU" baseline="0" dirty="0" smtClean="0"/>
              <a:t> МЗ РФ 566н организовано и успешно функционирует амбулаторное медико-реабилитационное отделение. Более подробно его работу мы осветим чуть позже. В этом году нашей больнице присвоен статус Клинической.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3F1E7-CEF5-4616-9729-AADC12F5D4A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C583E-CB5F-4B21-83A6-E6AE34CEEBE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</a:rPr>
              <a:t>С другой стороны, отмечается неуклонный рост детей и подростков с </a:t>
            </a:r>
            <a:r>
              <a:rPr lang="ru-RU" sz="1200" b="1" dirty="0" err="1" smtClean="0">
                <a:latin typeface="Times New Roman" pitchFamily="18" charset="0"/>
              </a:rPr>
              <a:t>непсихотическими</a:t>
            </a:r>
            <a:r>
              <a:rPr lang="ru-RU" sz="1200" b="1" dirty="0" smtClean="0">
                <a:latin typeface="Times New Roman" pitchFamily="18" charset="0"/>
              </a:rPr>
              <a:t> формами психической патологии и нарушениями поведения, в формировании и динамике которых социальные факторы играют ведущую роль. </a:t>
            </a:r>
            <a:r>
              <a:rPr lang="ru-RU" sz="1200" b="1" smtClean="0">
                <a:latin typeface="Times New Roman" pitchFamily="18" charset="0"/>
              </a:rPr>
              <a:t>Тем самым необходимо учитывать психосоциальную помощь в комплексной психиатрической помощи детям, когда учитываются социальные аспекты психического расстройства.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3F1E7-CEF5-4616-9729-AADC12F5D4A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00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+mn-lt"/>
              </a:rPr>
              <a:t>Государственное бюджетное учреждение здравоохранения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«Краевая клиническая детская психиатрическая больница»</a:t>
            </a:r>
            <a:br>
              <a:rPr lang="ru-RU" sz="27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г. В</a:t>
            </a:r>
            <a:r>
              <a:rPr lang="ru-RU" sz="1800" dirty="0" smtClean="0">
                <a:latin typeface="+mn-lt"/>
              </a:rPr>
              <a:t>ЛАДИВОСТОК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СТРАТЕГИЧЕСКОЕ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ЗНАЧЕНИЕ РАЗВИТИЯ СЛУЖБЫ ПСИХИЧЕСКОГО ЗДОРОВЬЯ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ПОДРОСТКОВ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ПРИМОРСКОМ КРАЕ»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714884"/>
            <a:ext cx="8572560" cy="2000264"/>
          </a:xfrm>
        </p:spPr>
        <p:txBody>
          <a:bodyPr>
            <a:normAutofit/>
          </a:bodyPr>
          <a:lstStyle/>
          <a:p>
            <a:r>
              <a:rPr lang="ru-RU" dirty="0" smtClean="0"/>
              <a:t>Докладчик</a:t>
            </a:r>
          </a:p>
          <a:p>
            <a:r>
              <a:rPr lang="ru-RU" b="1" dirty="0" smtClean="0"/>
              <a:t>Горохова А.В.</a:t>
            </a:r>
          </a:p>
          <a:p>
            <a:r>
              <a:rPr lang="ru-RU" b="1" dirty="0" smtClean="0"/>
              <a:t>Главный внештатный специалист детский психиатр ДЗ ПК </a:t>
            </a:r>
          </a:p>
          <a:p>
            <a:r>
              <a:rPr lang="ru-RU" dirty="0" smtClean="0"/>
              <a:t>Главный врач</a:t>
            </a:r>
          </a:p>
          <a:p>
            <a:r>
              <a:rPr lang="ru-RU" dirty="0" smtClean="0"/>
              <a:t>Врач психотерапевт высшей категории, врач психиатр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ГБУЗ  ККДПБ является  уникальным учреждением здравоохранения  и единственным профильным специализированным учреждением в Приморском крае  и Дальневосточном Федеральном округе</a:t>
            </a:r>
            <a:r>
              <a:rPr lang="ru-RU" dirty="0" smtClean="0"/>
              <a:t>  по оказанию медицинской помощи детям с различными нарушениями в области психического здоровья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142984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История развития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8929718" cy="600076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Создана в 1992 году.</a:t>
            </a:r>
          </a:p>
          <a:p>
            <a:r>
              <a:rPr lang="ru-RU" b="1" dirty="0" smtClean="0"/>
              <a:t>В 2013 году организовано диспансерное отделение</a:t>
            </a:r>
          </a:p>
          <a:p>
            <a:r>
              <a:rPr lang="ru-RU" b="1" dirty="0" smtClean="0"/>
              <a:t>В 2014 году организовано амбулаторное медико-реабилитационное подразделение</a:t>
            </a:r>
          </a:p>
          <a:p>
            <a:r>
              <a:rPr lang="ru-RU" b="1" dirty="0" smtClean="0"/>
              <a:t>В 2014 году переименована «Краевая </a:t>
            </a:r>
            <a:r>
              <a:rPr lang="ru-RU" b="1" u="sng" dirty="0" smtClean="0"/>
              <a:t>клиническая</a:t>
            </a:r>
            <a:r>
              <a:rPr lang="ru-RU" b="1" dirty="0" smtClean="0"/>
              <a:t> детская психиатрическая больница»</a:t>
            </a:r>
            <a:endParaRPr lang="en-US" b="1" dirty="0" smtClean="0"/>
          </a:p>
          <a:p>
            <a:r>
              <a:rPr lang="ru-RU" b="1" dirty="0" smtClean="0"/>
              <a:t>В 2015 году создано отделение «Телефон Доверия», отделение кризисной помощи « Мир ребёнка»</a:t>
            </a:r>
          </a:p>
          <a:p>
            <a:r>
              <a:rPr lang="ru-RU" b="1" dirty="0" smtClean="0"/>
              <a:t>В 2016 году- Дневной стационар</a:t>
            </a:r>
          </a:p>
          <a:p>
            <a:r>
              <a:rPr lang="ru-RU" b="1" dirty="0" smtClean="0"/>
              <a:t>В штате- врачи психиатры, врачи психотерапевты, клинические психологи,  дефектологи, логопеды, </a:t>
            </a:r>
            <a:r>
              <a:rPr lang="ru-RU" b="1" dirty="0" err="1" smtClean="0"/>
              <a:t>олигофренопедагог</a:t>
            </a:r>
            <a:r>
              <a:rPr lang="ru-RU" b="1" dirty="0" smtClean="0"/>
              <a:t>, воспитатели, массажист, физиотерапевт, педиатр, лабораторное и генетическое исследования</a:t>
            </a:r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492500" cy="5013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Больница расположена в глубине жилого микрорайона, доступна для жителей города и края.</a:t>
            </a:r>
          </a:p>
        </p:txBody>
      </p:sp>
      <p:pic>
        <p:nvPicPr>
          <p:cNvPr id="11267" name="Picture 5" descr="IMG_21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0"/>
            <a:ext cx="53641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972452" cy="127478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Расширение спектра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стационарзамещающих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видов помощи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572560" cy="5286388"/>
          </a:xfrm>
        </p:spPr>
        <p:txBody>
          <a:bodyPr>
            <a:normAutofit/>
          </a:bodyPr>
          <a:lstStyle/>
          <a:p>
            <a:r>
              <a:rPr lang="ru-RU" b="1" dirty="0" smtClean="0"/>
              <a:t>Лечение задержек развития, </a:t>
            </a:r>
            <a:r>
              <a:rPr lang="ru-RU" b="1" dirty="0" err="1" smtClean="0"/>
              <a:t>логоневрозов</a:t>
            </a:r>
            <a:endParaRPr lang="ru-RU" b="1" dirty="0" smtClean="0"/>
          </a:p>
          <a:p>
            <a:r>
              <a:rPr lang="ru-RU" b="1" dirty="0" smtClean="0"/>
              <a:t>Лечение шизофрении  </a:t>
            </a:r>
          </a:p>
          <a:p>
            <a:r>
              <a:rPr lang="ru-RU" b="1" dirty="0" smtClean="0"/>
              <a:t>Психотерапия психосоматических заболеваний у детей и подростков</a:t>
            </a:r>
          </a:p>
          <a:p>
            <a:r>
              <a:rPr lang="ru-RU" b="1" dirty="0" smtClean="0"/>
              <a:t>Психотерапия кризисных состояний</a:t>
            </a:r>
          </a:p>
          <a:p>
            <a:r>
              <a:rPr lang="ru-RU" b="1" dirty="0" smtClean="0"/>
              <a:t>Психотерапия нарушений адаптации у детей и подростков</a:t>
            </a:r>
          </a:p>
          <a:p>
            <a:r>
              <a:rPr lang="ru-RU" b="1" dirty="0" smtClean="0"/>
              <a:t>Психологическое консультирование</a:t>
            </a:r>
          </a:p>
          <a:p>
            <a:r>
              <a:rPr lang="ru-RU" b="1" dirty="0" smtClean="0"/>
              <a:t>Психологическое, патофизиологическое, нейропсихологическое тестирование</a:t>
            </a:r>
          </a:p>
          <a:p>
            <a:r>
              <a:rPr lang="ru-RU" b="1" dirty="0" err="1" smtClean="0"/>
              <a:t>Нейрореабилитация</a:t>
            </a:r>
            <a:r>
              <a:rPr lang="ru-RU" b="1" dirty="0" smtClean="0"/>
              <a:t>  детей с заболеваниями РАС</a:t>
            </a:r>
          </a:p>
          <a:p>
            <a:r>
              <a:rPr lang="ru-RU" b="1" dirty="0" err="1" smtClean="0"/>
              <a:t>Абилитация</a:t>
            </a:r>
            <a:r>
              <a:rPr lang="ru-RU" b="1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формы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4422"/>
            <a:ext cx="8858312" cy="5643578"/>
          </a:xfrm>
        </p:spPr>
        <p:txBody>
          <a:bodyPr>
            <a:normAutofit/>
          </a:bodyPr>
          <a:lstStyle/>
          <a:p>
            <a:r>
              <a:rPr lang="ru-RU" b="1" dirty="0" smtClean="0"/>
              <a:t>Стационарная психиатрическая помощь детям до 15 лет</a:t>
            </a:r>
          </a:p>
          <a:p>
            <a:r>
              <a:rPr lang="ru-RU" b="1" dirty="0" smtClean="0"/>
              <a:t>Амбулаторная психиатрическая и психотерапевтическая  помощь детям до 18 лет</a:t>
            </a:r>
          </a:p>
          <a:p>
            <a:r>
              <a:rPr lang="ru-RU" b="1" dirty="0" smtClean="0"/>
              <a:t>Амбулаторная  медико-реабилитационная помощь(включая медико-социальную помощь) детям до 18 лет и семьям</a:t>
            </a:r>
          </a:p>
          <a:p>
            <a:r>
              <a:rPr lang="ru-RU" b="1" dirty="0" smtClean="0"/>
              <a:t>Телефонное консультирование</a:t>
            </a:r>
          </a:p>
          <a:p>
            <a:r>
              <a:rPr lang="ru-RU" b="1" dirty="0" smtClean="0"/>
              <a:t>Кризисная помощь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Структура больницы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ru-RU" b="1" dirty="0" smtClean="0"/>
              <a:t>Стационарное отделение на 45 коек (с 3 до 15 лет)</a:t>
            </a:r>
          </a:p>
          <a:p>
            <a:r>
              <a:rPr lang="ru-RU" b="1" dirty="0" smtClean="0"/>
              <a:t>Диспансерное отделение (психотерапевтическое и психиатрическое)- для жителей города и края</a:t>
            </a:r>
          </a:p>
          <a:p>
            <a:r>
              <a:rPr lang="ru-RU" b="1" dirty="0" smtClean="0"/>
              <a:t>Амбулаторное медико-реабилитационное отделение</a:t>
            </a:r>
          </a:p>
          <a:p>
            <a:r>
              <a:rPr lang="ru-RU" b="1" dirty="0" smtClean="0"/>
              <a:t>Дневной стационар 30 коек</a:t>
            </a:r>
          </a:p>
          <a:p>
            <a:r>
              <a:rPr lang="ru-RU" b="1" dirty="0" smtClean="0"/>
              <a:t>Педагогический блок- логопед-дефектолог, воспитатель.</a:t>
            </a:r>
          </a:p>
          <a:p>
            <a:r>
              <a:rPr lang="ru-RU" b="1" dirty="0" smtClean="0"/>
              <a:t>Школа с 1го по 9 класс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Какими заболеваниями занимается Детский психиатр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Психиатр сосредоточен на психических функциях человека: восприятии, памяти, мышлении, эмоциональных переживаниях, - и если эти психические функции заметно нарушаются, расстраиваются, то психиатр знает, как привести их в норму.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Кроме того, психиатры занимаются лечением и психосоматических заболеваний, таких как астма, диабет, заболевания щитовидной железы, язвенная болезнь и некоторые другие.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Задержка </a:t>
            </a:r>
            <a:r>
              <a:rPr lang="ru-RU" b="1" dirty="0" err="1" smtClean="0"/>
              <a:t>психо-речевого</a:t>
            </a:r>
            <a:r>
              <a:rPr lang="ru-RU" b="1" dirty="0" smtClean="0"/>
              <a:t> развития</a:t>
            </a:r>
          </a:p>
          <a:p>
            <a:r>
              <a:rPr lang="ru-RU" b="1" dirty="0" smtClean="0"/>
              <a:t>Симптомы психических нарушений, детский аутизм</a:t>
            </a:r>
          </a:p>
          <a:p>
            <a:r>
              <a:rPr lang="ru-RU" b="1" dirty="0" smtClean="0"/>
              <a:t>Нарушение поведения у детей, </a:t>
            </a:r>
            <a:r>
              <a:rPr lang="ru-RU" b="1" dirty="0" err="1" smtClean="0"/>
              <a:t>гиперактивность</a:t>
            </a:r>
            <a:endParaRPr lang="ru-RU" b="1" dirty="0" smtClean="0"/>
          </a:p>
          <a:p>
            <a:r>
              <a:rPr lang="ru-RU" b="1" dirty="0" smtClean="0"/>
              <a:t>Умственная отсталость у детей</a:t>
            </a:r>
          </a:p>
          <a:p>
            <a:r>
              <a:rPr lang="ru-RU" b="1" dirty="0" smtClean="0"/>
              <a:t>Психические нарушения эндогенного круга, шизофрения</a:t>
            </a:r>
          </a:p>
          <a:p>
            <a:r>
              <a:rPr lang="ru-RU" b="1" dirty="0" smtClean="0"/>
              <a:t>Нарушения пищевого поведения</a:t>
            </a:r>
          </a:p>
          <a:p>
            <a:r>
              <a:rPr lang="ru-RU" b="1" dirty="0" smtClean="0"/>
              <a:t>Часто и длительно болеющие дети</a:t>
            </a:r>
          </a:p>
          <a:p>
            <a:r>
              <a:rPr lang="ru-RU" b="1" dirty="0" smtClean="0"/>
              <a:t>Нарушения школьной адаптации</a:t>
            </a:r>
          </a:p>
          <a:p>
            <a:r>
              <a:rPr lang="ru-RU" b="1" dirty="0" smtClean="0"/>
              <a:t>Кризисные состояния- попытки суицида, состояния после изнасилования, состояния после травм, разводы родителей и т.п.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786190"/>
            <a:ext cx="8329642" cy="2523170"/>
          </a:xfrm>
        </p:spPr>
        <p:txBody>
          <a:bodyPr>
            <a:normAutofit/>
          </a:bodyPr>
          <a:lstStyle/>
          <a:p>
            <a:r>
              <a:rPr lang="ru-RU" b="1" dirty="0" smtClean="0"/>
              <a:t> Вывод: Отмечается доказательный рост освидетельствований с установлением статуса ребёнка инвалида с ментальными нарушениями. Что влечёт за собой медико-экономическое и социальное экономическое бремя для краевого и федерального) бюджета.  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42852"/>
          <a:ext cx="885831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3643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643314"/>
            <a:ext cx="8229600" cy="3071834"/>
          </a:xfrm>
        </p:spPr>
        <p:txBody>
          <a:bodyPr>
            <a:normAutofit/>
          </a:bodyPr>
          <a:lstStyle/>
          <a:p>
            <a:r>
              <a:rPr lang="ru-RU" b="1" dirty="0" smtClean="0"/>
              <a:t>Вывод: </a:t>
            </a:r>
            <a:r>
              <a:rPr lang="ru-RU" dirty="0" smtClean="0"/>
              <a:t>Таким образом, мы видим что основное бремя падает на старший дошкольный и младший школьный возраст детей- </a:t>
            </a:r>
            <a:r>
              <a:rPr lang="ru-RU" b="1" dirty="0" smtClean="0"/>
              <a:t>60,5%.</a:t>
            </a:r>
            <a:r>
              <a:rPr lang="ru-RU" dirty="0" smtClean="0"/>
              <a:t>  Из общего количества детей, требующих Адаптированных образовательных маршрутов абсолютное количество падает на детей с Ментальными нарушениями-</a:t>
            </a:r>
            <a:r>
              <a:rPr lang="ru-RU" b="1" dirty="0" smtClean="0"/>
              <a:t> </a:t>
            </a:r>
            <a:r>
              <a:rPr lang="ru-RU" b="1" u="sng" dirty="0" smtClean="0"/>
              <a:t>83%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142852"/>
          <a:ext cx="771527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Государственный приоритет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4495800" cy="52864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1800" b="1" dirty="0" smtClean="0"/>
              <a:t> </a:t>
            </a:r>
            <a:r>
              <a:rPr lang="ru-RU" sz="2000" b="1" dirty="0" smtClean="0"/>
              <a:t>В современном мире здоровье детей  можно отнести в зону вопросов национальной безопасности страны и стратегическим вопросам развития любого государства.  При этом вопросы психического здоровья подрастающего населения в последние годы становятся особенно актуальны.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2000" b="1" dirty="0" smtClean="0"/>
              <a:t>из Федерального Закона    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2000" b="1" dirty="0" smtClean="0"/>
              <a:t> «О здравоохранении»</a:t>
            </a:r>
            <a:r>
              <a:rPr lang="ru-RU" sz="2000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6" descr="Путин 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772816"/>
            <a:ext cx="4456328" cy="3622396"/>
          </a:xfr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357562"/>
            <a:ext cx="8329642" cy="295179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Таким образом, мы видим потребность в раннем выявлении и в раннем получении специализированной медицинской помощи. Также данные показатели говорят о возрастании потребности в данном виде помощи, о снижении </a:t>
            </a:r>
            <a:r>
              <a:rPr lang="ru-RU" dirty="0" err="1" smtClean="0"/>
              <a:t>стигмации</a:t>
            </a:r>
            <a:r>
              <a:rPr lang="ru-RU" dirty="0" smtClean="0"/>
              <a:t> детской психиатрической службы, о необходимости приведения материально-технического оснащения учреждения по Приказу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№566  «О порядках…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214290"/>
          <a:ext cx="864399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Таким образом, увеличивается количество детей, которым необходима реабилитационная специализированная помощь по профилю «Психиатрия».</a:t>
            </a:r>
          </a:p>
          <a:p>
            <a:r>
              <a:rPr lang="ru-RU" dirty="0" smtClean="0"/>
              <a:t>Детская психиатрическая помощь- единственная служба, находящаяся на стыке медицины, образования, социальной сферы. Вовремя начатая терапия позволяет до 30% детей к 7 летнему возрасту вернуть в нормальное социальное русло.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Межведомственное взаимодействие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4422"/>
            <a:ext cx="9144000" cy="528641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Учреждение несёт большую социальную нагрузку- по вопросам раннего выявления заболевания-с 2-хлет на профилактических осмотрах, лечении, оказании помощи раннего вмешательства, </a:t>
            </a:r>
            <a:r>
              <a:rPr lang="ru-RU" dirty="0" err="1" smtClean="0"/>
              <a:t>абилитации</a:t>
            </a:r>
            <a:r>
              <a:rPr lang="ru-RU" dirty="0" smtClean="0"/>
              <a:t> детей, реабилитации, оказании кризисной помощи при суицидах и попытках суицидов; психическом, физическом, сексуальном насилии относительно детей и подростков.</a:t>
            </a:r>
          </a:p>
          <a:p>
            <a:r>
              <a:rPr lang="ru-RU" dirty="0" smtClean="0"/>
              <a:t>Заключены соглашения о сотрудничестве :</a:t>
            </a:r>
          </a:p>
          <a:p>
            <a:r>
              <a:rPr lang="ru-RU" dirty="0" smtClean="0"/>
              <a:t>1. Следственным комитетом ПК</a:t>
            </a:r>
          </a:p>
          <a:p>
            <a:r>
              <a:rPr lang="ru-RU" dirty="0" smtClean="0"/>
              <a:t>2. Межведомственной комиссией по делам несовершеннолетних (согласно ФЗ №120)</a:t>
            </a:r>
          </a:p>
          <a:p>
            <a:r>
              <a:rPr lang="ru-RU" dirty="0" smtClean="0"/>
              <a:t>3. ТГМУ</a:t>
            </a:r>
          </a:p>
          <a:p>
            <a:pPr lvl="0"/>
            <a:r>
              <a:rPr lang="ru-RU" dirty="0" smtClean="0"/>
              <a:t>4. </a:t>
            </a:r>
            <a:r>
              <a:rPr lang="ru-RU" b="1" dirty="0" smtClean="0"/>
              <a:t>МОУ </a:t>
            </a:r>
            <a:r>
              <a:rPr lang="ru-RU" b="1" dirty="0" err="1" smtClean="0"/>
              <a:t>ЦДиК</a:t>
            </a:r>
            <a:r>
              <a:rPr lang="ru-RU" b="1" dirty="0" smtClean="0"/>
              <a:t> «Коррекция»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8329642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Медико-экономическая </a:t>
            </a: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эффективность работы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2900" dirty="0" smtClean="0"/>
              <a:t>По  результатам  профилактических осмотров детей смотров  впервые  выявлено    25,3% заболеваний  детей от  всех  зарегистрированных  заболеваний.  В  структуре  заболеваний  преобладают:  </a:t>
            </a:r>
            <a:r>
              <a:rPr lang="ru-RU" sz="2900" u="sng" dirty="0" smtClean="0"/>
              <a:t>психические  расстройства  и  расстройства  поведения   </a:t>
            </a:r>
            <a:r>
              <a:rPr lang="ru-RU" sz="2900" b="1" u="sng" dirty="0" smtClean="0"/>
              <a:t>(19,5%  т  всех  зарегистрированных  заболеваний)</a:t>
            </a:r>
            <a:r>
              <a:rPr lang="ru-RU" sz="2900" dirty="0" smtClean="0"/>
              <a:t>,  болезни  нервной   системы (11%)  болезни  костно-мышечной  системы  и  соединительной  ткани(18,3%),  болезни  эндокринной  системы,  расстройства  питания и нарушения обмена веществ(7,6%), болезни органов пищеварения (13%),  болезни  органов  дыхания (3,8%),  врожденные  аномалии (пороки  развития),  деформации  и  хромосомные  нарушения  (2,9%).  </a:t>
            </a:r>
          </a:p>
          <a:p>
            <a:pPr>
              <a:buNone/>
            </a:pPr>
            <a:endParaRPr lang="ru-RU" sz="2900" dirty="0" smtClean="0"/>
          </a:p>
          <a:p>
            <a:r>
              <a:rPr lang="ru-RU" sz="2900" dirty="0" smtClean="0"/>
              <a:t>Медико-экономическая эффективность работы детского психиатра включает в себя  экономическую эффективность как в разделе прямых затрат, так и непрямых( косвенных). </a:t>
            </a:r>
          </a:p>
          <a:p>
            <a:r>
              <a:rPr lang="ru-RU" sz="2900" dirty="0" smtClean="0"/>
              <a:t>Стоимость содержания (обучения) 1 ребёнка в год(расчетные цифры 2018 года)- </a:t>
            </a:r>
          </a:p>
          <a:p>
            <a:r>
              <a:rPr lang="ru-RU" sz="2900" dirty="0" smtClean="0"/>
              <a:t>- в дошкольном учреждении 99,630 тысяч рублей</a:t>
            </a:r>
          </a:p>
          <a:p>
            <a:r>
              <a:rPr lang="ru-RU" sz="2900" dirty="0" smtClean="0"/>
              <a:t>-в общеобразовательной школе- 82, 62 тыс. рублей </a:t>
            </a:r>
          </a:p>
          <a:p>
            <a:r>
              <a:rPr lang="ru-RU" sz="2900" dirty="0" smtClean="0"/>
              <a:t>-</a:t>
            </a:r>
            <a:r>
              <a:rPr lang="ru-RU" sz="2900" b="1" dirty="0" smtClean="0"/>
              <a:t>специальной(коррекционной) школе –интернате- 648, 81 тыс.  рублей.</a:t>
            </a:r>
          </a:p>
          <a:p>
            <a:pPr>
              <a:buNone/>
            </a:pPr>
            <a:endParaRPr lang="ru-RU" sz="2900" dirty="0" smtClean="0"/>
          </a:p>
          <a:p>
            <a:r>
              <a:rPr lang="ru-RU" sz="2900" dirty="0" smtClean="0"/>
              <a:t>Непрямая медико-экономическая эффективность будет складывается из стоимости ВВП работающей мамы, снижении бремени по социальным выплатам( пенсия ребёнку-12402,72руб), компенсациям родителям( 8019,0 </a:t>
            </a:r>
            <a:r>
              <a:rPr lang="ru-RU" sz="2900" dirty="0" err="1" smtClean="0"/>
              <a:t>руб</a:t>
            </a:r>
            <a:r>
              <a:rPr lang="ru-RU" sz="2900" dirty="0" smtClean="0"/>
              <a:t>) , выплаты субъекта (2673,0 </a:t>
            </a:r>
            <a:r>
              <a:rPr lang="ru-RU" sz="2900" dirty="0" err="1" smtClean="0"/>
              <a:t>руб</a:t>
            </a:r>
            <a:r>
              <a:rPr lang="ru-RU" sz="2900" dirty="0" smtClean="0"/>
              <a:t>), компенсации коммунальных расходов( 2430,0руб) . Итого в месяц- 28 104,16 руб. </a:t>
            </a:r>
          </a:p>
          <a:p>
            <a:r>
              <a:rPr lang="ru-RU" sz="2900" dirty="0" smtClean="0"/>
              <a:t>Итого  в год- 337 249,92 руб. </a:t>
            </a:r>
          </a:p>
          <a:p>
            <a:r>
              <a:rPr lang="ru-RU" sz="2900" dirty="0" smtClean="0"/>
              <a:t>Таким образом своевременная диагностика и лечение, </a:t>
            </a:r>
            <a:r>
              <a:rPr lang="ru-RU" sz="2900" dirty="0" err="1" smtClean="0"/>
              <a:t>абилитация</a:t>
            </a:r>
            <a:r>
              <a:rPr lang="ru-RU" sz="2900" dirty="0" smtClean="0"/>
              <a:t> и реабилитация детей позволит  предотвратить и(или) уменьшить раннюю </a:t>
            </a:r>
            <a:r>
              <a:rPr lang="ru-RU" sz="2900" dirty="0" err="1" smtClean="0"/>
              <a:t>инвалидизацию</a:t>
            </a:r>
            <a:r>
              <a:rPr lang="ru-RU" sz="2900" dirty="0" smtClean="0"/>
              <a:t> детей, предотвратить увеличение обучающихся по специальным коррекционным программам, иметь возможность возвращать часть детей в возрастную норму.  Снятие инвалидности 12 детям, </a:t>
            </a:r>
            <a:r>
              <a:rPr lang="ru-RU" sz="2900" b="1" u="sng" dirty="0" smtClean="0"/>
              <a:t>составляет 6 794 280 рублей</a:t>
            </a:r>
            <a:r>
              <a:rPr lang="ru-RU" sz="2900" dirty="0" smtClean="0"/>
              <a:t> в год. За 5-8 лет это составит- от 28 960 000 до 44 736 000 рублей ( при снятии с инвалидности с 10-13 лет).</a:t>
            </a:r>
          </a:p>
          <a:p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Кадровый потенциал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8929718" cy="5572140"/>
          </a:xfrm>
        </p:spPr>
        <p:txBody>
          <a:bodyPr>
            <a:normAutofit/>
          </a:bodyPr>
          <a:lstStyle/>
          <a:p>
            <a:r>
              <a:rPr lang="ru-RU" b="1" dirty="0" smtClean="0"/>
              <a:t>Врачи  психиатры </a:t>
            </a:r>
          </a:p>
          <a:p>
            <a:r>
              <a:rPr lang="ru-RU" b="1" dirty="0" smtClean="0"/>
              <a:t>Психотерапевты</a:t>
            </a:r>
          </a:p>
          <a:p>
            <a:r>
              <a:rPr lang="ru-RU" b="1" dirty="0" smtClean="0"/>
              <a:t>Клинические психологи</a:t>
            </a:r>
          </a:p>
          <a:p>
            <a:r>
              <a:rPr lang="ru-RU" b="1" dirty="0" smtClean="0"/>
              <a:t>Логопеды-дефектологи</a:t>
            </a:r>
          </a:p>
          <a:p>
            <a:r>
              <a:rPr lang="ru-RU" b="1" dirty="0" smtClean="0"/>
              <a:t>Психиатр-гомеопат</a:t>
            </a:r>
          </a:p>
          <a:p>
            <a:r>
              <a:rPr lang="ru-RU" b="1" dirty="0" smtClean="0"/>
              <a:t>Массажист</a:t>
            </a:r>
          </a:p>
          <a:p>
            <a:r>
              <a:rPr lang="ru-RU" b="1" dirty="0" smtClean="0"/>
              <a:t>Физиотерапевт</a:t>
            </a:r>
          </a:p>
          <a:p>
            <a:r>
              <a:rPr lang="ru-RU" b="1" dirty="0" smtClean="0"/>
              <a:t>Воспитатель-дефектолог</a:t>
            </a:r>
          </a:p>
          <a:p>
            <a:r>
              <a:rPr lang="ru-RU" b="1" dirty="0" err="1" smtClean="0"/>
              <a:t>Олигофренопедагог</a:t>
            </a:r>
            <a:endParaRPr lang="ru-RU" b="1" dirty="0" smtClean="0"/>
          </a:p>
          <a:p>
            <a:r>
              <a:rPr lang="ru-RU" b="1" dirty="0" smtClean="0"/>
              <a:t>Специалист по музыкальной ритмики</a:t>
            </a:r>
          </a:p>
          <a:p>
            <a:r>
              <a:rPr lang="ru-RU" b="1" dirty="0" smtClean="0"/>
              <a:t>Социальный работник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Многоуровневая система оказания помощи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571612"/>
          <a:ext cx="91440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2071670" y="3071810"/>
            <a:ext cx="69894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Многоуровневая система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Содержимое 6" descr="iCAAUG36Z.jpg"/>
          <p:cNvPicPr>
            <a:picLocks noGrp="1" noChangeAspect="1"/>
          </p:cNvPicPr>
          <p:nvPr>
            <p:ph sz="quarter" idx="4294967295"/>
          </p:nvPr>
        </p:nvPicPr>
        <p:blipFill>
          <a:blip r:embed="rId6"/>
          <a:stretch>
            <a:fillRect/>
          </a:stretch>
        </p:blipFill>
        <p:spPr>
          <a:xfrm>
            <a:off x="6316663" y="2214563"/>
            <a:ext cx="2827337" cy="35004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целью программы  является  формирование  современной  системы охраны психического здоровья населения Приморского края, основанной на принципах непрерывности  жизненного  цикла человека, доказательной  медицины, единства  профилактики,  лечебного  и  реабилитационного  процесса, межведомственного  взаимодействия  всех  ветвей  власти  и  секторов экономики,  государственно-частного партнерства, сотрудничества всех слоев  и  структур  общества,  включая  некоммерческие  и  волонтерские организации, религиозные </a:t>
            </a:r>
            <a:r>
              <a:rPr lang="ru-RU" dirty="0" err="1" smtClean="0"/>
              <a:t>конфессии</a:t>
            </a:r>
            <a:r>
              <a:rPr lang="ru-RU" dirty="0" smtClean="0"/>
              <a:t> и другие группы населения.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29642" cy="9286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 какому специалисту направляется ребёнок после осмотра детского психиатра</a:t>
            </a:r>
            <a:endParaRPr lang="ru-RU" sz="28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3000"/>
            <a:ext cx="8401080" cy="550071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Если ребёнок неверно воспринимает звуки речи и неправильно их произносит, что и отражается на письме, ему нужна помощь </a:t>
            </a:r>
            <a:r>
              <a:rPr lang="ru-RU" sz="2000" b="1" u="sng" dirty="0" smtClean="0"/>
              <a:t>логопеда</a:t>
            </a:r>
            <a:r>
              <a:rPr lang="ru-RU" sz="2000" b="1" dirty="0" smtClean="0"/>
              <a:t>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 Если ребёнок пишет с ошибками из-за того, что у него снижена мотивация к обучению, он испытывает стресс из-за конфликтов с одноклассниками или страх при изучении нового материала, ему нужен </a:t>
            </a:r>
            <a:r>
              <a:rPr lang="ru-RU" sz="2000" b="1" u="sng" dirty="0" smtClean="0"/>
              <a:t>клинический психолог</a:t>
            </a:r>
            <a:r>
              <a:rPr lang="ru-RU" sz="2000" b="1" dirty="0" smtClean="0"/>
              <a:t>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Если причина в неправильном зрительном восприятии или запоминании образа буквы, несформированности пространственных представлений или недоразвитии моторики, ему требуется</a:t>
            </a:r>
            <a:r>
              <a:rPr lang="ru-RU" sz="2000" u="sng" dirty="0" smtClean="0"/>
              <a:t> </a:t>
            </a:r>
            <a:r>
              <a:rPr lang="ru-RU" sz="2000" b="1" u="sng" dirty="0" err="1" smtClean="0"/>
              <a:t>нейропсихолог</a:t>
            </a:r>
            <a:r>
              <a:rPr lang="ru-RU" sz="2000" b="1" dirty="0" smtClean="0"/>
              <a:t>.</a:t>
            </a:r>
            <a:r>
              <a:rPr lang="ru-RU" sz="2000" dirty="0" smtClean="0"/>
              <a:t> 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Если у ребёнка какое-либо соматическое заболевание или проводится </a:t>
            </a:r>
            <a:r>
              <a:rPr lang="ru-RU" sz="2000" dirty="0" err="1" smtClean="0"/>
              <a:t>абилитационная</a:t>
            </a:r>
            <a:r>
              <a:rPr lang="ru-RU" sz="2000" dirty="0" smtClean="0"/>
              <a:t> и реабилитационная программа- ему требуется бригадная помощь во главе с </a:t>
            </a:r>
            <a:r>
              <a:rPr lang="ru-RU" sz="2000" b="1" u="sng" dirty="0" smtClean="0"/>
              <a:t>психотерапевтом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К какому специалисту направляется ребёнок после осмотра детского психиатра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 если у ребёнка была черепно-мозговая травма, менингит, энцефалит и прочие проблемы, могущие повлиять на состояние высших психических функций, и Вы хотите понять, как эти недуги отразились на работе мозга сына или дочери;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если Вы волнуетесь, соответствует ли развитие ребёнка возрастным нормативам;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 если Вы хотите больше узнать об индивидуальных особенностях развития ребёнка: какие стратегии и приёмы обучения ему больше подходят, как он запоминает и усваивает информацию, как организовано его восприятие и т.д.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000" b="1" u="sng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u="sng" dirty="0" smtClean="0"/>
              <a:t> названные специалисты работают вместе, и каждый решает имеющуюся у ребёнка проблему со "своей" стороны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929750" cy="78579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Роль детской психиатрии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9001156" cy="600076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Значение детской психиатрии очень мало распространено в широких кругах представления о важности детской психиатрии, ее задачах и значении в общей психиатрии , медицине в целом и участия в образовательном процессе. </a:t>
            </a:r>
          </a:p>
          <a:p>
            <a:r>
              <a:rPr lang="ru-RU" sz="1800" b="1" dirty="0" smtClean="0"/>
              <a:t>К большому сожалению, наши дети первично попадают к врачам общей практики, неврологам и в коммерческие структуры, которые часто недооценивают, а иногда и просто не хотят замечать у детей нарушения, требующие направления ребенка на консультацию к детскому психиатру. </a:t>
            </a:r>
          </a:p>
          <a:p>
            <a:r>
              <a:rPr lang="ru-RU" sz="1800" b="1" dirty="0" smtClean="0"/>
              <a:t>Специалист по детской психиатрии </a:t>
            </a:r>
            <a:r>
              <a:rPr lang="ru-RU" sz="1800" b="1" u="sng" dirty="0" smtClean="0"/>
              <a:t>активно</a:t>
            </a:r>
            <a:r>
              <a:rPr lang="ru-RU" sz="1800" b="1" dirty="0" smtClean="0"/>
              <a:t> участвует в выборе  образовательного маршрута ребёнка.  </a:t>
            </a:r>
          </a:p>
          <a:p>
            <a:r>
              <a:rPr lang="ru-RU" sz="1800" b="1" dirty="0" smtClean="0"/>
              <a:t>При этом следует отметить, </a:t>
            </a:r>
            <a:r>
              <a:rPr lang="ru-RU" sz="1800" b="1" dirty="0" smtClean="0">
                <a:solidFill>
                  <a:srgbClr val="0070C0"/>
                </a:solidFill>
              </a:rPr>
              <a:t>что </a:t>
            </a:r>
            <a:r>
              <a:rPr lang="ru-RU" sz="2000" b="1" u="sng" dirty="0" smtClean="0">
                <a:solidFill>
                  <a:srgbClr val="0070C0"/>
                </a:solidFill>
              </a:rPr>
              <a:t>чем позже пациент попал на прием к детскому специалисту, чем позже были начаты лечение и коррекция психических нарушений у ребенка, тем менее эффективно это лечение и тем больше времени потребуется на то, чтобы скомпенсировать имеющиеся у ребенка проблемы, не допустив перехода заболевания в фазу устойчивых нарушений, зачастую не поддающихся медикаментозной и психологической коррекции и обучению данного ребёнка.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 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4786346" cy="71438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7781956" cy="52578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altLang="en-US" sz="8000" b="1" noProof="1" smtClean="0">
                <a:latin typeface="Times New Roman" pitchFamily="18" charset="0"/>
                <a:cs typeface="Times New Roman" pitchFamily="18" charset="0"/>
              </a:rPr>
              <a:t>Стационарное отделение</a:t>
            </a:r>
          </a:p>
          <a:p>
            <a:pPr>
              <a:buNone/>
            </a:pPr>
            <a:r>
              <a:rPr lang="ru-RU" altLang="en-US" sz="8000" b="1" noProof="1" smtClean="0">
                <a:latin typeface="Times New Roman" pitchFamily="18" charset="0"/>
                <a:cs typeface="Times New Roman" pitchFamily="18" charset="0"/>
              </a:rPr>
              <a:t>Жигура 50а , 8(423) 220-32-00</a:t>
            </a:r>
          </a:p>
          <a:p>
            <a:pPr>
              <a:buNone/>
            </a:pPr>
            <a:endParaRPr lang="ru-RU" altLang="en-US" sz="8000" b="1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altLang="en-US" sz="8000" b="1" noProof="1" smtClean="0">
                <a:latin typeface="Times New Roman" pitchFamily="18" charset="0"/>
                <a:cs typeface="Times New Roman" pitchFamily="18" charset="0"/>
              </a:rPr>
              <a:t>Амбулаторное медико-реабилитационное отделение </a:t>
            </a:r>
          </a:p>
          <a:p>
            <a:pPr>
              <a:buNone/>
            </a:pPr>
            <a:r>
              <a:rPr lang="ru-RU" altLang="en-US" sz="8000" b="1" noProof="1" smtClean="0">
                <a:latin typeface="Times New Roman" pitchFamily="18" charset="0"/>
                <a:cs typeface="Times New Roman" pitchFamily="18" charset="0"/>
              </a:rPr>
              <a:t>Жигура 46,  8(423) 220-82-28</a:t>
            </a:r>
          </a:p>
          <a:p>
            <a:pPr>
              <a:buNone/>
            </a:pPr>
            <a:endParaRPr lang="ru-RU" altLang="en-US" sz="8000" b="1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altLang="en-US" sz="8000" b="1" noProof="1" smtClean="0">
                <a:latin typeface="Times New Roman" pitchFamily="18" charset="0"/>
                <a:cs typeface="Times New Roman" pitchFamily="18" charset="0"/>
              </a:rPr>
              <a:t>Диспансерное отделение  </a:t>
            </a:r>
          </a:p>
          <a:p>
            <a:pPr>
              <a:buNone/>
            </a:pPr>
            <a:r>
              <a:rPr lang="ru-RU" altLang="en-US" sz="8000" b="1" noProof="1" smtClean="0">
                <a:latin typeface="Times New Roman" pitchFamily="18" charset="0"/>
                <a:cs typeface="Times New Roman" pitchFamily="18" charset="0"/>
              </a:rPr>
              <a:t>Днепровская 45, 8(423) 236-05-27</a:t>
            </a:r>
          </a:p>
          <a:p>
            <a:pPr>
              <a:buNone/>
            </a:pPr>
            <a:endParaRPr lang="ru-RU" altLang="en-US" sz="8000" b="1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altLang="en-US" sz="8000" b="1" noProof="1" smtClean="0">
                <a:latin typeface="Times New Roman" pitchFamily="18" charset="0"/>
                <a:cs typeface="Times New Roman" pitchFamily="18" charset="0"/>
              </a:rPr>
              <a:t>Кризисно-адаптационный центр «Мир ребёнка» </a:t>
            </a:r>
          </a:p>
          <a:p>
            <a:pPr>
              <a:buNone/>
            </a:pPr>
            <a:r>
              <a:rPr lang="ru-RU" altLang="en-US" sz="8000" b="1" noProof="1" smtClean="0">
                <a:latin typeface="Times New Roman" pitchFamily="18" charset="0"/>
                <a:cs typeface="Times New Roman" pitchFamily="18" charset="0"/>
              </a:rPr>
              <a:t>Жигура 50а,  207-70-75</a:t>
            </a:r>
          </a:p>
          <a:p>
            <a:pPr>
              <a:buNone/>
            </a:pPr>
            <a:endParaRPr lang="ru-RU" altLang="en-US" sz="8000" b="1" noProof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en-US" sz="8000" b="1" noProof="1" smtClean="0">
                <a:latin typeface="Times New Roman" pitchFamily="18" charset="0"/>
                <a:cs typeface="Times New Roman" pitchFamily="18" charset="0"/>
              </a:rPr>
              <a:t>Всероссийский детский телефон доверия 8-800-2000-122</a:t>
            </a:r>
            <a:endParaRPr lang="en-US" altLang="en-US" sz="8000" noProof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en-US" sz="8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altLang="en-US" sz="8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учреждения </a:t>
            </a:r>
            <a:endParaRPr lang="en-US" altLang="en-US" sz="8000" b="1" noProof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en-US" sz="8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80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https://kkdpbvl.wixsite.com/kkdpb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endParaRPr lang="ru-RU" dirty="0"/>
          </a:p>
        </p:txBody>
      </p:sp>
      <p:pic>
        <p:nvPicPr>
          <p:cNvPr id="4" name="Изображение 2" descr="DSC_9455_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3" y="73025"/>
            <a:ext cx="4219572" cy="242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Стратегическое значение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429684" cy="550072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 Программа разработана в соответствии с Комплексным планом действий в области психического здоровья на 2013-2020 гг., принятым на сессии  Всемирной ассамблеи здравоохранения и  согласно Стратегии развития системы охраны психического здоровья в Российской Федерации (2019- 2025 г.). </a:t>
            </a:r>
            <a:endParaRPr lang="ru-RU" dirty="0" smtClean="0"/>
          </a:p>
          <a:p>
            <a:r>
              <a:rPr lang="ru-RU" dirty="0" smtClean="0"/>
              <a:t>     В соответствии с данными ВОЗ, к 2020 году в мире психические расстройства войдут в первую пятерку заболеваний. За период с 2010 по 2015 гг. самая высокая общая заболеваемость психическими расстройствами отмечалась среди лиц 18-19 лет.</a:t>
            </a:r>
          </a:p>
          <a:p>
            <a:r>
              <a:rPr lang="ru-RU" dirty="0" smtClean="0"/>
              <a:t>Особую озабоченность вызывает увеличение   расстройств 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 спектра,  первичная заболеваемость которыми выросла на 42,4%. </a:t>
            </a:r>
          </a:p>
          <a:p>
            <a:r>
              <a:rPr lang="ru-RU" dirty="0" smtClean="0"/>
              <a:t>     За  последние годы в России  из-за психических расстройств на 13% возросло число инвалидов (более 1 млн.чел.- </a:t>
            </a:r>
            <a:r>
              <a:rPr lang="ru-RU" dirty="0" err="1" smtClean="0"/>
              <a:t>Казаковцев</a:t>
            </a:r>
            <a:r>
              <a:rPr lang="ru-RU" dirty="0" smtClean="0"/>
              <a:t> Б.А. с </a:t>
            </a:r>
            <a:r>
              <a:rPr lang="ru-RU" dirty="0" err="1" smtClean="0"/>
              <a:t>соавт</a:t>
            </a:r>
            <a:r>
              <a:rPr lang="ru-RU" dirty="0" smtClean="0"/>
              <a:t>., 2017).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358246" cy="5616720"/>
          </a:xfrm>
        </p:spPr>
        <p:txBody>
          <a:bodyPr>
            <a:normAutofit/>
          </a:bodyPr>
          <a:lstStyle/>
          <a:p>
            <a:r>
              <a:rPr lang="ru-RU" dirty="0" smtClean="0"/>
              <a:t>В структуре первичной детской инвалидности по формам нарушений ведущие три позиции занимают: врожденные аномалии и пороки развития – 28,5% (2010 г. - 24,9%), психические расстройства – 20,9% (в 2010 г. – 17,3%) и болезни нервной системы – 19,1% (в 2010 г. - 19,8%).</a:t>
            </a:r>
          </a:p>
          <a:p>
            <a:r>
              <a:rPr lang="ru-RU" dirty="0" smtClean="0"/>
              <a:t>В Приморском крае за 2014-2017 годы распространенность психических заболеваний среди детей и подростков  2-3 случая на 1000 детей, из них инвалидность по причине психических заболеваний у 3-4% болеющих -  по статистическим данным и  по данным  стандартизованного исследования  - 15-30 случаев   заболеваний на 1000 детей.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Стратегическое 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Популяционная задача снижения уровня распространенности суицидального поведения требует формирования и развития эффективных территориальных систем по укреплению психического здоровья детей и молодежи на уровне страны, округа, региона, муниципалитета.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На основе эпидемиологической оценки суицидальных, агрессивных, общественно опасных тенденций у несовершеннолетних территориальные службы психического здоровья (здравоохранения, образования, социальной защиты и другие) получают возможность планировать ресурсы, вносить организационные и структурные изменения, развивать и предоставлять необходимые технологии по их превенции, своевременной и квалифицированной помощи и реабилитации.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72560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>На региональном уровне предложены подходы по выявлению предикторов формирования </a:t>
            </a:r>
            <a:r>
              <a:rPr lang="ru-RU" dirty="0" err="1" smtClean="0"/>
              <a:t>инвалидизирующих</a:t>
            </a:r>
            <a:r>
              <a:rPr lang="ru-RU" dirty="0" smtClean="0"/>
              <a:t> психических расстройств у детей и система мер по предотвращению их развития. </a:t>
            </a:r>
          </a:p>
          <a:p>
            <a:r>
              <a:rPr lang="ru-RU" dirty="0" smtClean="0"/>
              <a:t>Представлены система комплексного непрерывного сопровождения детей с расстройством </a:t>
            </a:r>
            <a:r>
              <a:rPr lang="ru-RU" dirty="0" err="1" smtClean="0"/>
              <a:t>аутистического</a:t>
            </a:r>
            <a:r>
              <a:rPr lang="ru-RU" dirty="0" smtClean="0"/>
              <a:t> спектра</a:t>
            </a:r>
          </a:p>
          <a:p>
            <a:r>
              <a:rPr lang="ru-RU" dirty="0" smtClean="0"/>
              <a:t>Опыт организации работы психологического центра «Мир ребёнка»  в рамках межведомственной профилактики кризисных состояний </a:t>
            </a:r>
          </a:p>
          <a:p>
            <a:r>
              <a:rPr lang="ru-RU" dirty="0" smtClean="0"/>
              <a:t>Проблемы развития и поведения детей с особенностями психики имеют междисциплинарный характер и часто включают в себя помимо медицинских психологические, социальные и правовые аспекты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Проблемы развития и поведения детей с особенностями психики имеют междисциплинарный характер и часто включают в себя помимо медицинских психологические, социальные и правовые аспекты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868862"/>
            <a:ext cx="8947150" cy="19891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« Один маленький шаг для ребенка, один гигантский скачок для семьи…»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260350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5124" name="Picture 4" descr="51c65775a2e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12088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4774</TotalTime>
  <Words>1767</Words>
  <Application>Microsoft Office PowerPoint</Application>
  <PresentationFormat>Экран (4:3)</PresentationFormat>
  <Paragraphs>191</Paragraphs>
  <Slides>30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Государственное бюджетное учреждение здравоохранения «Краевая клиническая детская психиатрическая больница» г. ВЛАДИВОСТОК  СТРАТЕГИЧЕСКОЕ ЗНАЧЕНИЕ РАЗВИТИЯ СЛУЖБЫ ПСИХИЧЕСКОГО ЗДОРОВЬЯ  ДЕТЕЙ И ПОДРОСТКОВ  В ПРИМОРСКОМ КРАЕ»    </vt:lpstr>
      <vt:lpstr>Государственный приоритет</vt:lpstr>
      <vt:lpstr>Роль детской психиатрии </vt:lpstr>
      <vt:lpstr>Стратегическое значение</vt:lpstr>
      <vt:lpstr>Слайд 5</vt:lpstr>
      <vt:lpstr>Стратегическое значение</vt:lpstr>
      <vt:lpstr>Слайд 7</vt:lpstr>
      <vt:lpstr>Слайд 8</vt:lpstr>
      <vt:lpstr>« Один маленький шаг для ребенка, один гигантский скачок для семьи…»</vt:lpstr>
      <vt:lpstr>Слайд 10</vt:lpstr>
      <vt:lpstr>История развития</vt:lpstr>
      <vt:lpstr>Больница расположена в глубине жилого микрорайона, доступна для жителей города и края.</vt:lpstr>
      <vt:lpstr>Основные направления работы: Расширение спектра стационарзамещающих видов помощи</vt:lpstr>
      <vt:lpstr>Основные формы работы</vt:lpstr>
      <vt:lpstr>Структура больницы</vt:lpstr>
      <vt:lpstr>Какими заболеваниями занимается Детский психиатр</vt:lpstr>
      <vt:lpstr>Слайд 17</vt:lpstr>
      <vt:lpstr>Слайд 18</vt:lpstr>
      <vt:lpstr>Слайд 19</vt:lpstr>
      <vt:lpstr>Слайд 20</vt:lpstr>
      <vt:lpstr>Слайд 21</vt:lpstr>
      <vt:lpstr>Межведомственное взаимодействие </vt:lpstr>
      <vt:lpstr>        Медико-экономическая эффективность работы </vt:lpstr>
      <vt:lpstr>Кадровый потенциал</vt:lpstr>
      <vt:lpstr>Многоуровневая система оказания помощи</vt:lpstr>
      <vt:lpstr>Многоуровневая система</vt:lpstr>
      <vt:lpstr>Слайд 27</vt:lpstr>
      <vt:lpstr>К какому специалисту направляется ребёнок после осмотра детского психиатра</vt:lpstr>
      <vt:lpstr>К какому специалисту направляется ребёнок после осмотра детского психиатра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здравоохранения  «Краевая детская психиатрическая больница» г.Владивосток </dc:title>
  <dc:creator>USER</dc:creator>
  <cp:lastModifiedBy>user</cp:lastModifiedBy>
  <cp:revision>128</cp:revision>
  <dcterms:created xsi:type="dcterms:W3CDTF">2013-04-08T01:42:57Z</dcterms:created>
  <dcterms:modified xsi:type="dcterms:W3CDTF">2019-10-09T07:28:25Z</dcterms:modified>
</cp:coreProperties>
</file>