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5E4C2-7328-430C-8B74-160EDADB1608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ED31A-1901-43F2-9564-058159E5E8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461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ED31A-1901-43F2-9564-058159E5E82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069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F57F-EC24-4038-A807-8D87811324C2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881F-30A9-43E1-9FF6-AB068D7F8D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691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F57F-EC24-4038-A807-8D87811324C2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881F-30A9-43E1-9FF6-AB068D7F8D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641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F57F-EC24-4038-A807-8D87811324C2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881F-30A9-43E1-9FF6-AB068D7F8D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536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F57F-EC24-4038-A807-8D87811324C2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881F-30A9-43E1-9FF6-AB068D7F8D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067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F57F-EC24-4038-A807-8D87811324C2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881F-30A9-43E1-9FF6-AB068D7F8D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561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F57F-EC24-4038-A807-8D87811324C2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881F-30A9-43E1-9FF6-AB068D7F8D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992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F57F-EC24-4038-A807-8D87811324C2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881F-30A9-43E1-9FF6-AB068D7F8D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07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F57F-EC24-4038-A807-8D87811324C2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881F-30A9-43E1-9FF6-AB068D7F8D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221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F57F-EC24-4038-A807-8D87811324C2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881F-30A9-43E1-9FF6-AB068D7F8D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891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F57F-EC24-4038-A807-8D87811324C2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881F-30A9-43E1-9FF6-AB068D7F8D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0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F57F-EC24-4038-A807-8D87811324C2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881F-30A9-43E1-9FF6-AB068D7F8D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242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CF57F-EC24-4038-A807-8D87811324C2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A881F-30A9-43E1-9FF6-AB068D7F8D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975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sz="3600" b="1" dirty="0">
                <a:solidFill>
                  <a:srgbClr val="2E67B1"/>
                </a:solidFill>
                <a:latin typeface="Cambria" panose="02040503050406030204" pitchFamily="18" charset="0"/>
                <a:cs typeface="Segoe UI" panose="020B0502040204020203" pitchFamily="34" charset="0"/>
              </a:rPr>
              <a:t>«Разработка сетевого программного обеспечения </a:t>
            </a:r>
            <a:r>
              <a:rPr lang="ru-RU" altLang="ru-RU" sz="3600" b="1" dirty="0" err="1">
                <a:solidFill>
                  <a:srgbClr val="2E67B1"/>
                </a:solidFill>
                <a:latin typeface="Cambria" panose="02040503050406030204" pitchFamily="18" charset="0"/>
                <a:cs typeface="Segoe UI" panose="020B0502040204020203" pitchFamily="34" charset="0"/>
              </a:rPr>
              <a:t>скринингового</a:t>
            </a:r>
            <a:r>
              <a:rPr lang="ru-RU" altLang="ru-RU" sz="3600" b="1" dirty="0">
                <a:solidFill>
                  <a:srgbClr val="2E67B1"/>
                </a:solidFill>
                <a:latin typeface="Cambria" panose="02040503050406030204" pitchFamily="18" charset="0"/>
                <a:cs typeface="Segoe UI" panose="020B0502040204020203" pitchFamily="34" charset="0"/>
              </a:rPr>
              <a:t> исследования </a:t>
            </a:r>
            <a:r>
              <a:rPr lang="ru-RU" altLang="ru-RU" sz="3600" b="1" dirty="0" err="1">
                <a:solidFill>
                  <a:srgbClr val="2E67B1"/>
                </a:solidFill>
                <a:latin typeface="Cambria" panose="02040503050406030204" pitchFamily="18" charset="0"/>
                <a:cs typeface="Segoe UI" panose="020B0502040204020203" pitchFamily="34" charset="0"/>
              </a:rPr>
              <a:t>преэклампсии</a:t>
            </a:r>
            <a:r>
              <a:rPr lang="ru-RU" altLang="ru-RU" sz="3600" b="1" dirty="0">
                <a:solidFill>
                  <a:srgbClr val="2E67B1"/>
                </a:solidFill>
                <a:latin typeface="Cambria" panose="02040503050406030204" pitchFamily="18" charset="0"/>
                <a:cs typeface="Segoe UI" panose="020B0502040204020203" pitchFamily="34" charset="0"/>
              </a:rPr>
              <a:t> у беременных »</a:t>
            </a:r>
            <a:endParaRPr lang="ru-RU" dirty="0"/>
          </a:p>
        </p:txBody>
      </p:sp>
      <p:sp>
        <p:nvSpPr>
          <p:cNvPr id="4" name="Подзаголовок 10"/>
          <p:cNvSpPr txBox="1">
            <a:spLocks/>
          </p:cNvSpPr>
          <p:nvPr/>
        </p:nvSpPr>
        <p:spPr bwMode="auto">
          <a:xfrm>
            <a:off x="-1" y="4794422"/>
            <a:ext cx="9489989" cy="2063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altLang="ru-RU" sz="1400" smtClean="0">
                <a:solidFill>
                  <a:srgbClr val="404040"/>
                </a:solidFill>
                <a:latin typeface="Cambria" panose="02040503050406030204" pitchFamily="18" charset="0"/>
              </a:rPr>
              <a:t>Казанчи Фатима Байзетовна, </a:t>
            </a:r>
            <a:r>
              <a:rPr lang="ru-RU" sz="14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аспирант кафедры акушерства, гинекологии и перинатологии ФПК и ППС</a:t>
            </a:r>
            <a:r>
              <a:rPr lang="ru-RU" sz="14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ФГБОУ ВО КубГМУ Минздрава России;</a:t>
            </a:r>
            <a:r>
              <a:rPr lang="ru-RU" sz="140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smtClean="0">
                <a:latin typeface="Times New Roman" panose="02020603050405020304" pitchFamily="18" charset="0"/>
                <a:ea typeface="Calibri" panose="020F0502020204030204" pitchFamily="34" charset="0"/>
              </a:rPr>
              <a:t>ГБУЗ «Краевая клиническая больница № 2» Перинатальный центр,  акушер-гинеколог</a:t>
            </a:r>
            <a:endParaRPr lang="ru-RU" sz="140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ru-RU" sz="140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ru-RU" altLang="ru-RU" smtClean="0">
              <a:solidFill>
                <a:srgbClr val="404040"/>
              </a:solidFill>
              <a:latin typeface="Cambria" panose="02040503050406030204" pitchFamily="18" charset="0"/>
            </a:endParaRPr>
          </a:p>
          <a:p>
            <a:pPr algn="l"/>
            <a:endParaRPr lang="ru-RU" altLang="ru-RU" dirty="0" smtClean="0">
              <a:solidFill>
                <a:srgbClr val="40404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656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Сферы применения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IMG_02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9228" y="1285103"/>
            <a:ext cx="4780822" cy="4891859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/>
          </p:cNvSpPr>
          <p:nvPr/>
        </p:nvSpPr>
        <p:spPr bwMode="auto">
          <a:xfrm>
            <a:off x="70902" y="1285103"/>
            <a:ext cx="4501098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Медицина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Стационары (</a:t>
            </a: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главные врачи больниц, их заместители по акушерско-гинекологической помощи)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alt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Руководители центров вспомогательных репродуктивных технологий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alt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Врачи амбулаторно-поликлинического приема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alt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alt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Врач  – главный потребитель!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alt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9985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b="1" dirty="0">
                <a:solidFill>
                  <a:srgbClr val="2E67B1"/>
                </a:solidFill>
                <a:latin typeface="Cambria" panose="02040503050406030204" pitchFamily="18" charset="0"/>
              </a:rPr>
              <a:t>Актуальность идеи </a:t>
            </a:r>
            <a:endParaRPr lang="ru-RU" dirty="0"/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271849" y="1443849"/>
            <a:ext cx="11081951" cy="2795802"/>
          </a:xfrm>
        </p:spPr>
        <p:txBody>
          <a:bodyPr>
            <a:normAutofit fontScale="92500"/>
          </a:bodyPr>
          <a:lstStyle/>
          <a:p>
            <a:pPr marL="0" indent="0" eaLnBrk="1" hangingPunct="1">
              <a:spcBef>
                <a:spcPts val="0"/>
              </a:spcBef>
            </a:pPr>
            <a:r>
              <a:rPr lang="ru-RU" altLang="ru-RU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В настоящее время в ЮФО отсутствуют данные исследований о раннем выявлении </a:t>
            </a:r>
            <a:r>
              <a:rPr lang="ru-RU" altLang="ru-RU" b="1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преэклампсии</a:t>
            </a:r>
            <a:r>
              <a:rPr lang="ru-RU" altLang="ru-RU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 на этапе женской консультации с помощью модифицированного скрининга с применением анкеты (в приложении) врачом женской консультации .Это нам позволит улучшить прогноз для беременной, в результате выявления факторов риска ,оптимизация расходов при ведении пациенток высокой группы риска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7133" y="3839035"/>
            <a:ext cx="7574599" cy="3700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684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96562" y="22226"/>
            <a:ext cx="11057238" cy="6304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2256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422" y="365124"/>
            <a:ext cx="11709706" cy="649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990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90;p14"/>
          <p:cNvSpPr txBox="1">
            <a:spLocks/>
          </p:cNvSpPr>
          <p:nvPr/>
        </p:nvSpPr>
        <p:spPr bwMode="auto">
          <a:xfrm>
            <a:off x="207819" y="409833"/>
            <a:ext cx="11382820" cy="5838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69" tIns="34275" rIns="68569" bIns="3427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2800"/>
              <a:buFont typeface="Arial" panose="020B0604020202020204" pitchFamily="34" charset="0"/>
              <a:buNone/>
              <a:tabLst/>
              <a:defRPr/>
            </a:pPr>
            <a:endParaRPr kumimoji="0" lang="ru-RU" altLang="ru-RU" sz="1800" b="0" i="0" u="none" strike="noStrike" kern="120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ts val="2800"/>
              <a:buFont typeface="Arial" panose="020B0604020202020204" pitchFamily="34" charset="0"/>
              <a:buNone/>
              <a:tabLst/>
              <a:defRPr/>
            </a:pPr>
            <a:endParaRPr kumimoji="0" lang="ru-RU" altLang="ru-RU" sz="1800" b="0" i="0" u="none" strike="noStrike" kern="120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ts val="3200"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Times New Roman" panose="02020603050405020304" pitchFamily="18" charset="0"/>
              </a:rPr>
              <a:t>Преэклампсия</a:t>
            </a:r>
            <a:r>
              <a:rPr kumimoji="0" lang="ru-RU" alt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Times New Roman" panose="02020603050405020304" pitchFamily="18" charset="0"/>
              </a:rPr>
              <a:t> (ПЭ) </a:t>
            </a:r>
            <a:r>
              <a:rPr kumimoji="0" lang="ru-RU" alt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Times New Roman" panose="02020603050405020304" pitchFamily="18" charset="0"/>
              </a:rPr>
              <a:t>– </a:t>
            </a:r>
            <a:r>
              <a:rPr kumimoji="0" lang="ru-RU" alt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Times New Roman" panose="02020603050405020304" pitchFamily="18" charset="0"/>
              </a:rPr>
              <a:t>мультисистемное</a:t>
            </a:r>
            <a:r>
              <a:rPr kumimoji="0" lang="ru-RU" alt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Times New Roman" panose="02020603050405020304" pitchFamily="18" charset="0"/>
              </a:rPr>
              <a:t> патологическое состояние возникающее во второй половине беременности (после 20-й недели), </a:t>
            </a:r>
            <a:r>
              <a:rPr kumimoji="0" lang="ru-RU" alt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Times New Roman" panose="02020603050405020304" pitchFamily="18" charset="0"/>
              </a:rPr>
              <a:t>характеризущеся</a:t>
            </a:r>
            <a:r>
              <a:rPr kumimoji="0" lang="ru-RU" alt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Times New Roman" panose="02020603050405020304" pitchFamily="18" charset="0"/>
              </a:rPr>
              <a:t> артериальной гипертензией в сочетании с протеинурией (≥0,3 г/л в суточной моче), нередко, отёками, и проявлениями </a:t>
            </a:r>
            <a:r>
              <a:rPr kumimoji="0" lang="ru-RU" alt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Times New Roman" panose="02020603050405020304" pitchFamily="18" charset="0"/>
              </a:rPr>
              <a:t>полиорганной</a:t>
            </a:r>
            <a:r>
              <a:rPr kumimoji="0" lang="ru-RU" alt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Times New Roman" panose="02020603050405020304" pitchFamily="18" charset="0"/>
              </a:rPr>
              <a:t>/</a:t>
            </a:r>
            <a:r>
              <a:rPr kumimoji="0" lang="ru-RU" alt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Times New Roman" panose="02020603050405020304" pitchFamily="18" charset="0"/>
              </a:rPr>
              <a:t>полисистемной</a:t>
            </a:r>
            <a:r>
              <a:rPr kumimoji="0" lang="ru-RU" alt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Times New Roman" panose="02020603050405020304" pitchFamily="18" charset="0"/>
              </a:rPr>
              <a:t> дисфункции/недостаточности.*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ts val="3200"/>
              <a:buFont typeface="Arial" panose="020B0604020202020204" pitchFamily="34" charset="0"/>
              <a:buNone/>
              <a:tabLst/>
              <a:defRPr/>
            </a:pPr>
            <a:endParaRPr kumimoji="0" lang="ru-RU" altLang="ru-RU" sz="1300" b="0" i="0" u="none" strike="noStrike" kern="120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ts val="3200"/>
              <a:buFont typeface="Arial" panose="020B0604020202020204" pitchFamily="34" charset="0"/>
              <a:buNone/>
              <a:tabLst/>
              <a:defRPr/>
            </a:pPr>
            <a:endParaRPr kumimoji="0" lang="ru-RU" altLang="ru-RU" sz="1300" b="0" i="0" u="none" strike="noStrike" kern="120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ts val="3200"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Times New Roman" panose="02020603050405020304" pitchFamily="18" charset="0"/>
              </a:rPr>
              <a:t>НОРМА      </a:t>
            </a: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Times New Roman" panose="02020603050405020304" pitchFamily="18" charset="0"/>
              </a:rPr>
              <a:t>                                                       </a:t>
            </a: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Times New Roman" panose="02020603050405020304" pitchFamily="18" charset="0"/>
              </a:rPr>
              <a:t>ПРЕЭКЛАМПСИЯ</a:t>
            </a:r>
            <a:endParaRPr kumimoji="0" lang="ru-RU" altLang="ru-RU" sz="9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tabLst/>
              <a:defRPr/>
            </a:pPr>
            <a:endParaRPr kumimoji="0" lang="ru-RU" altLang="ru-RU" sz="1000" b="0" i="0" u="none" strike="noStrike" kern="120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tabLst/>
              <a:defRPr/>
            </a:pPr>
            <a:endParaRPr kumimoji="0" lang="ru-RU" altLang="ru-RU" sz="1000" b="0" i="0" u="none" strike="noStrike" kern="120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tabLst/>
              <a:defRPr/>
            </a:pPr>
            <a:endParaRPr kumimoji="0" lang="ru-RU" altLang="ru-RU" sz="1000" b="0" i="0" u="none" strike="noStrike" kern="120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Times New Roman" panose="02020603050405020304" pitchFamily="18" charset="0"/>
              </a:rPr>
              <a:t>Контроль адаптационных систем и механизмов                                             Нарушение регуляции адаптационных систем организма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tabLst/>
              <a:defRPr/>
            </a:pPr>
            <a:endParaRPr kumimoji="0" lang="ru-RU" altLang="ru-RU" sz="1000" b="0" i="0" u="none" strike="noStrike" kern="120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tabLst/>
              <a:defRPr/>
            </a:pPr>
            <a:endParaRPr kumimoji="0" lang="ru-RU" altLang="ru-RU" sz="1000" b="0" i="0" u="none" strike="noStrike" kern="120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tabLst/>
              <a:defRPr/>
            </a:pPr>
            <a:endParaRPr kumimoji="0" lang="ru-RU" altLang="ru-RU" sz="1000" b="0" i="0" u="none" strike="noStrike" kern="120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Times New Roman" panose="02020603050405020304" pitchFamily="18" charset="0"/>
              </a:rPr>
              <a:t>*Клинические рекомендации «Гипертензивные расстройства во время беременности, в родах и послеродовом периоде. </a:t>
            </a:r>
            <a:r>
              <a:rPr kumimoji="0" lang="ru-RU" altLang="ru-R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Times New Roman" panose="02020603050405020304" pitchFamily="18" charset="0"/>
              </a:rPr>
              <a:t>Преэклампсия</a:t>
            </a:r>
            <a:r>
              <a:rPr kumimoji="0" lang="ru-RU" alt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Times New Roman" panose="02020603050405020304" pitchFamily="18" charset="0"/>
              </a:rPr>
              <a:t>. Эклампсия.»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6934200" y="3240087"/>
            <a:ext cx="485775" cy="701675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304800" y="3222625"/>
            <a:ext cx="386080" cy="736600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5872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5805" y="453578"/>
            <a:ext cx="8569472" cy="1347333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2038" y="1885156"/>
            <a:ext cx="10515600" cy="43513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801938" y="2682875"/>
            <a:ext cx="1909762" cy="1377950"/>
          </a:xfrm>
          <a:prstGeom prst="ellipse">
            <a:avLst/>
          </a:prstGeom>
          <a:solidFill>
            <a:srgbClr val="4BACC6"/>
          </a:solidFill>
          <a:ln w="25400" cap="flat" cmpd="sng" algn="ctr">
            <a:solidFill>
              <a:srgbClr val="4BACC6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3429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Артериальное давление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H="1" flipV="1">
            <a:off x="2524125" y="2830513"/>
            <a:ext cx="623888" cy="142875"/>
          </a:xfrm>
          <a:prstGeom prst="straightConnector1">
            <a:avLst/>
          </a:prstGeom>
          <a:noFill/>
          <a:ln w="571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263650" y="2682875"/>
            <a:ext cx="1225550" cy="300038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>
            <a:spAutoFit/>
          </a:bodyPr>
          <a:lstStyle/>
          <a:p>
            <a:pPr marL="0" marR="0" lvl="0" indent="0" defTabSz="3429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Нормальное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H="1" flipV="1">
            <a:off x="2193925" y="3282950"/>
            <a:ext cx="603250" cy="85725"/>
          </a:xfrm>
          <a:prstGeom prst="straightConnector1">
            <a:avLst/>
          </a:prstGeom>
          <a:noFill/>
          <a:ln w="571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9" name="Прямая со стрелкой 8"/>
          <p:cNvCxnSpPr/>
          <p:nvPr/>
        </p:nvCxnSpPr>
        <p:spPr>
          <a:xfrm flipH="1">
            <a:off x="2160588" y="3678238"/>
            <a:ext cx="701675" cy="146050"/>
          </a:xfrm>
          <a:prstGeom prst="straightConnector1">
            <a:avLst/>
          </a:prstGeom>
          <a:noFill/>
          <a:ln w="571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741363" y="3017838"/>
            <a:ext cx="1455737" cy="5080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>
            <a:spAutoFit/>
          </a:bodyPr>
          <a:lstStyle/>
          <a:p>
            <a:pPr marL="0" marR="0" lvl="0" indent="0" algn="ctr" defTabSz="3429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Гипертензия легкой степени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5038" y="3581400"/>
            <a:ext cx="1225550" cy="5080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8064A2"/>
            </a:solidFill>
            <a:prstDash val="solid"/>
          </a:ln>
          <a:effectLst/>
        </p:spPr>
        <p:txBody>
          <a:bodyPr>
            <a:spAutoFit/>
          </a:bodyPr>
          <a:lstStyle/>
          <a:p>
            <a:pPr marL="0" marR="0" lvl="0" indent="0" algn="ctr" defTabSz="3429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Тяжелая гипертензия</a:t>
            </a:r>
          </a:p>
        </p:txBody>
      </p:sp>
      <p:sp>
        <p:nvSpPr>
          <p:cNvPr id="12" name="Овал 11"/>
          <p:cNvSpPr/>
          <p:nvPr/>
        </p:nvSpPr>
        <p:spPr>
          <a:xfrm>
            <a:off x="4443413" y="2816225"/>
            <a:ext cx="1876425" cy="1244600"/>
          </a:xfrm>
          <a:prstGeom prst="ellipse">
            <a:avLst/>
          </a:prstGeom>
          <a:solidFill>
            <a:srgbClr val="F79646">
              <a:lumMod val="60000"/>
              <a:lumOff val="40000"/>
            </a:srgbClr>
          </a:solidFill>
          <a:ln w="25400" cap="flat" cmpd="sng" algn="ctr">
            <a:solidFill>
              <a:srgbClr val="4BACC6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3429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Капиллярная утечка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6043613" y="2706688"/>
            <a:ext cx="309562" cy="292100"/>
          </a:xfrm>
          <a:prstGeom prst="straightConnector1">
            <a:avLst/>
          </a:prstGeom>
          <a:noFill/>
          <a:ln w="571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353175" y="2496065"/>
            <a:ext cx="1826998" cy="30008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8064A2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marL="0" marR="0" lvl="0" indent="0" defTabSz="3429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Протеинурия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6319838" y="3036888"/>
            <a:ext cx="555625" cy="401637"/>
          </a:xfrm>
          <a:prstGeom prst="straightConnector1">
            <a:avLst/>
          </a:prstGeom>
          <a:noFill/>
          <a:ln w="571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875463" y="2897188"/>
            <a:ext cx="1227137" cy="300037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8064A2"/>
            </a:solidFill>
            <a:prstDash val="solid"/>
          </a:ln>
          <a:effectLst/>
        </p:spPr>
        <p:txBody>
          <a:bodyPr>
            <a:spAutoFit/>
          </a:bodyPr>
          <a:lstStyle/>
          <a:p>
            <a:pPr marL="0" marR="0" lvl="0" indent="0" defTabSz="3429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Отек лица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6319838" y="3438525"/>
            <a:ext cx="244475" cy="177800"/>
          </a:xfrm>
          <a:prstGeom prst="straightConnector1">
            <a:avLst/>
          </a:prstGeom>
          <a:noFill/>
          <a:ln w="571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564313" y="3478213"/>
            <a:ext cx="1050925" cy="30008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8064A2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marL="0" marR="0" lvl="0" indent="0" defTabSz="3429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Асцит</a:t>
            </a:r>
          </a:p>
        </p:txBody>
      </p:sp>
      <p:sp>
        <p:nvSpPr>
          <p:cNvPr id="19" name="Овал 18"/>
          <p:cNvSpPr/>
          <p:nvPr/>
        </p:nvSpPr>
        <p:spPr>
          <a:xfrm>
            <a:off x="2801938" y="3770313"/>
            <a:ext cx="1909762" cy="1338262"/>
          </a:xfrm>
          <a:prstGeom prst="ellipse">
            <a:avLst/>
          </a:prstGeom>
          <a:solidFill>
            <a:srgbClr val="8064A2"/>
          </a:solidFill>
          <a:ln w="25400" cap="flat" cmpd="sng" algn="ctr">
            <a:solidFill>
              <a:srgbClr val="8064A2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3429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Симптомы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 flipH="1">
            <a:off x="2193925" y="4481513"/>
            <a:ext cx="603250" cy="15875"/>
          </a:xfrm>
          <a:prstGeom prst="straightConnector1">
            <a:avLst/>
          </a:prstGeom>
          <a:noFill/>
          <a:ln w="571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21" name="Прямая со стрелкой 20"/>
          <p:cNvCxnSpPr/>
          <p:nvPr/>
        </p:nvCxnSpPr>
        <p:spPr>
          <a:xfrm flipH="1">
            <a:off x="2300288" y="4751388"/>
            <a:ext cx="611187" cy="114300"/>
          </a:xfrm>
          <a:prstGeom prst="straightConnector1">
            <a:avLst/>
          </a:prstGeom>
          <a:noFill/>
          <a:ln w="571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22" name="Прямая со стрелкой 21"/>
          <p:cNvCxnSpPr/>
          <p:nvPr/>
        </p:nvCxnSpPr>
        <p:spPr>
          <a:xfrm flipH="1">
            <a:off x="2584450" y="4975225"/>
            <a:ext cx="614363" cy="190500"/>
          </a:xfrm>
          <a:prstGeom prst="straightConnector1">
            <a:avLst/>
          </a:prstGeom>
          <a:noFill/>
          <a:ln w="571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23" name="Прямая со стрелкой 22"/>
          <p:cNvCxnSpPr/>
          <p:nvPr/>
        </p:nvCxnSpPr>
        <p:spPr>
          <a:xfrm flipH="1">
            <a:off x="3148013" y="5108575"/>
            <a:ext cx="388938" cy="427252"/>
          </a:xfrm>
          <a:prstGeom prst="straightConnector1">
            <a:avLst/>
          </a:prstGeom>
          <a:noFill/>
          <a:ln w="571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49275" y="4365625"/>
            <a:ext cx="1639888" cy="300038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8064A2"/>
            </a:solidFill>
            <a:prstDash val="solid"/>
          </a:ln>
          <a:effectLst/>
        </p:spPr>
        <p:txBody>
          <a:bodyPr>
            <a:spAutoFit/>
          </a:bodyPr>
          <a:lstStyle/>
          <a:p>
            <a:pPr marL="0" marR="0" lvl="0" indent="0" defTabSz="3429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Боль в </a:t>
            </a:r>
            <a:r>
              <a:rPr kumimoji="0" lang="ru-RU" sz="135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эпигастрии</a:t>
            </a:r>
            <a:endParaRPr kumimoji="0" lang="ru-RU" sz="13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02948" y="4751388"/>
            <a:ext cx="886252" cy="30008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8064A2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marL="0" marR="0" lvl="0" indent="0" defTabSz="3429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ЦНС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63650" y="5027613"/>
            <a:ext cx="1320800" cy="300037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8064A2"/>
            </a:solidFill>
            <a:prstDash val="solid"/>
          </a:ln>
          <a:effectLst/>
        </p:spPr>
        <p:txBody>
          <a:bodyPr>
            <a:spAutoFit/>
          </a:bodyPr>
          <a:lstStyle/>
          <a:p>
            <a:pPr marL="0" marR="0" lvl="0" indent="0" defTabSz="3429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Кровотечение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366062" y="5452268"/>
            <a:ext cx="1417638" cy="300038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8064A2"/>
            </a:solidFill>
            <a:prstDash val="solid"/>
          </a:ln>
          <a:effectLst/>
        </p:spPr>
        <p:txBody>
          <a:bodyPr>
            <a:spAutoFit/>
          </a:bodyPr>
          <a:lstStyle/>
          <a:p>
            <a:pPr marL="0" marR="0" lvl="0" indent="0" defTabSz="3429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Тошнота/рвота</a:t>
            </a:r>
          </a:p>
        </p:txBody>
      </p:sp>
      <p:sp>
        <p:nvSpPr>
          <p:cNvPr id="30" name="Овал 29"/>
          <p:cNvSpPr/>
          <p:nvPr/>
        </p:nvSpPr>
        <p:spPr>
          <a:xfrm>
            <a:off x="4760913" y="3989388"/>
            <a:ext cx="2232025" cy="1395412"/>
          </a:xfrm>
          <a:prstGeom prst="ellipse">
            <a:avLst/>
          </a:prstGeom>
          <a:solidFill>
            <a:srgbClr val="F79646"/>
          </a:solidFill>
          <a:ln w="38100" cap="flat" cmpd="sng" algn="ctr">
            <a:solidFill>
              <a:srgbClr val="C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3429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Фибринолиз</a:t>
            </a:r>
            <a:r>
              <a:rPr kumimoji="0" lang="ru-RU" sz="15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, гемолиз</a:t>
            </a:r>
          </a:p>
        </p:txBody>
      </p:sp>
      <p:cxnSp>
        <p:nvCxnSpPr>
          <p:cNvPr id="31" name="Прямая со стрелкой 30"/>
          <p:cNvCxnSpPr/>
          <p:nvPr/>
        </p:nvCxnSpPr>
        <p:spPr>
          <a:xfrm flipV="1">
            <a:off x="6946300" y="4460875"/>
            <a:ext cx="725487" cy="28575"/>
          </a:xfrm>
          <a:prstGeom prst="straightConnector1">
            <a:avLst/>
          </a:prstGeom>
          <a:noFill/>
          <a:ln w="571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32" name="Прямая со стрелкой 31"/>
          <p:cNvCxnSpPr/>
          <p:nvPr/>
        </p:nvCxnSpPr>
        <p:spPr>
          <a:xfrm flipV="1">
            <a:off x="6992938" y="4929724"/>
            <a:ext cx="725487" cy="28575"/>
          </a:xfrm>
          <a:prstGeom prst="straightConnector1">
            <a:avLst/>
          </a:prstGeom>
          <a:noFill/>
          <a:ln w="571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33" name="Прямая со стрелкой 32"/>
          <p:cNvCxnSpPr/>
          <p:nvPr/>
        </p:nvCxnSpPr>
        <p:spPr>
          <a:xfrm flipV="1">
            <a:off x="6679407" y="5177631"/>
            <a:ext cx="725487" cy="28575"/>
          </a:xfrm>
          <a:prstGeom prst="straightConnector1">
            <a:avLst/>
          </a:prstGeom>
          <a:noFill/>
          <a:ln w="571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7415920" y="4089400"/>
            <a:ext cx="2441254" cy="30008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8064A2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marL="0" marR="0" lvl="0" indent="0" defTabSz="3429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Плевральный выпот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831684" y="4643973"/>
            <a:ext cx="1609725" cy="300038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8064A2"/>
            </a:solidFill>
            <a:prstDash val="solid"/>
          </a:ln>
          <a:effectLst/>
        </p:spPr>
        <p:txBody>
          <a:bodyPr>
            <a:spAutoFit/>
          </a:bodyPr>
          <a:lstStyle/>
          <a:p>
            <a:pPr marL="0" marR="0" lvl="0" indent="0" defTabSz="3429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HELLP</a:t>
            </a:r>
            <a:r>
              <a:rPr kumimoji="0" lang="ru-RU" sz="13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-синдром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355681" y="5112436"/>
            <a:ext cx="1609725" cy="5080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8064A2"/>
            </a:solidFill>
            <a:prstDash val="solid"/>
          </a:ln>
          <a:effectLst/>
        </p:spPr>
        <p:txBody>
          <a:bodyPr>
            <a:spAutoFit/>
          </a:bodyPr>
          <a:lstStyle/>
          <a:p>
            <a:pPr marL="0" marR="0" lvl="0" indent="0" algn="ctr" defTabSz="3429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Почечная недостаточность</a:t>
            </a:r>
          </a:p>
        </p:txBody>
      </p:sp>
    </p:spTree>
    <p:extLst>
      <p:ext uri="{BB962C8B-B14F-4D97-AF65-F5344CB8AC3E}">
        <p14:creationId xmlns:p14="http://schemas.microsoft.com/office/powerpoint/2010/main" val="2349794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4813" y="1698882"/>
            <a:ext cx="10862075" cy="479870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object 6"/>
          <p:cNvSpPr txBox="1">
            <a:spLocks/>
          </p:cNvSpPr>
          <p:nvPr/>
        </p:nvSpPr>
        <p:spPr bwMode="auto">
          <a:xfrm>
            <a:off x="2361143" y="335528"/>
            <a:ext cx="7886700" cy="1363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9049" rIns="0" bIns="0" numCol="1" rtlCol="0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2E67B1"/>
                </a:solidFill>
                <a:latin typeface="PT Sans Narrow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E67B1"/>
                </a:solidFill>
                <a:latin typeface="PT Sans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E67B1"/>
                </a:solidFill>
                <a:latin typeface="PT Sans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E67B1"/>
                </a:solidFill>
                <a:latin typeface="PT Sans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E67B1"/>
                </a:solidFill>
                <a:latin typeface="PT Sans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E46C0A"/>
                </a:solidFill>
                <a:latin typeface="PT Sans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E46C0A"/>
                </a:solidFill>
                <a:latin typeface="PT Sans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E46C0A"/>
                </a:solidFill>
                <a:latin typeface="PT Sans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E46C0A"/>
                </a:solidFill>
                <a:latin typeface="PT Sans Narrow" pitchFamily="34" charset="0"/>
              </a:defRPr>
            </a:lvl9pPr>
          </a:lstStyle>
          <a:p>
            <a:pPr marL="9525" marR="0" lvl="0" indent="0" algn="l" defTabSz="914400" rtl="0" eaLnBrk="0" fontAlgn="base" latinLnBrk="0" hangingPunct="0">
              <a:lnSpc>
                <a:spcPct val="100000"/>
              </a:lnSpc>
              <a:spcBef>
                <a:spcPts val="71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-8" normalizeH="0" baseline="0" noProof="0" dirty="0" smtClean="0">
                <a:ln>
                  <a:noFill/>
                </a:ln>
                <a:solidFill>
                  <a:srgbClr val="2E67B1"/>
                </a:solidFill>
                <a:effectLst/>
                <a:uLnTx/>
                <a:uFillTx/>
                <a:ea typeface="+mj-ea"/>
                <a:cs typeface="+mj-cs"/>
              </a:rPr>
              <a:t>Перед анализом аудита мы задали себе три вопроса:</a:t>
            </a:r>
            <a:endParaRPr kumimoji="0" lang="ru-RU" sz="3300" b="0" i="0" u="none" strike="noStrike" kern="1200" cap="none" spc="0" normalizeH="0" baseline="0" noProof="0" dirty="0">
              <a:ln>
                <a:noFill/>
              </a:ln>
              <a:solidFill>
                <a:srgbClr val="2E67B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grpSp>
        <p:nvGrpSpPr>
          <p:cNvPr id="5" name="object 7"/>
          <p:cNvGrpSpPr/>
          <p:nvPr/>
        </p:nvGrpSpPr>
        <p:grpSpPr>
          <a:xfrm>
            <a:off x="400050" y="2083141"/>
            <a:ext cx="8476774" cy="3284220"/>
            <a:chOff x="532904" y="1350860"/>
            <a:chExt cx="11302365" cy="4378960"/>
          </a:xfrm>
        </p:grpSpPr>
        <p:sp>
          <p:nvSpPr>
            <p:cNvPr id="6" name="object 8"/>
            <p:cNvSpPr/>
            <p:nvPr/>
          </p:nvSpPr>
          <p:spPr>
            <a:xfrm>
              <a:off x="539254" y="1434998"/>
              <a:ext cx="4443095" cy="4288790"/>
            </a:xfrm>
            <a:custGeom>
              <a:avLst/>
              <a:gdLst/>
              <a:ahLst/>
              <a:cxnLst/>
              <a:rect l="l" t="t" r="r" b="b"/>
              <a:pathLst>
                <a:path w="4443095" h="4288790">
                  <a:moveTo>
                    <a:pt x="2298801" y="4288434"/>
                  </a:moveTo>
                  <a:lnTo>
                    <a:pt x="0" y="4288434"/>
                  </a:lnTo>
                  <a:lnTo>
                    <a:pt x="0" y="0"/>
                  </a:lnTo>
                  <a:lnTo>
                    <a:pt x="2298801" y="0"/>
                  </a:lnTo>
                  <a:lnTo>
                    <a:pt x="4443069" y="2144217"/>
                  </a:lnTo>
                  <a:lnTo>
                    <a:pt x="2298801" y="4288434"/>
                  </a:lnTo>
                  <a:close/>
                </a:path>
              </a:pathLst>
            </a:custGeom>
            <a:solidFill>
              <a:srgbClr val="D96A76"/>
            </a:solidFill>
          </p:spPr>
          <p:txBody>
            <a:bodyPr wrap="square" lIns="0" tIns="0" rIns="0" bIns="0" rtlCol="0"/>
            <a:lstStyle/>
            <a:p>
              <a:pPr defTabSz="685800">
                <a:defRPr/>
              </a:pPr>
              <a:endParaRPr sz="135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object 9"/>
            <p:cNvSpPr/>
            <p:nvPr/>
          </p:nvSpPr>
          <p:spPr>
            <a:xfrm>
              <a:off x="539254" y="1434998"/>
              <a:ext cx="4443095" cy="4288790"/>
            </a:xfrm>
            <a:custGeom>
              <a:avLst/>
              <a:gdLst/>
              <a:ahLst/>
              <a:cxnLst/>
              <a:rect l="l" t="t" r="r" b="b"/>
              <a:pathLst>
                <a:path w="4443095" h="4288790">
                  <a:moveTo>
                    <a:pt x="0" y="0"/>
                  </a:moveTo>
                  <a:lnTo>
                    <a:pt x="2298801" y="0"/>
                  </a:lnTo>
                  <a:lnTo>
                    <a:pt x="4443069" y="2144217"/>
                  </a:lnTo>
                  <a:lnTo>
                    <a:pt x="2298801" y="4288434"/>
                  </a:lnTo>
                  <a:lnTo>
                    <a:pt x="0" y="4288434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85800">
                <a:defRPr/>
              </a:pPr>
              <a:endParaRPr sz="135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object 10"/>
            <p:cNvSpPr/>
            <p:nvPr/>
          </p:nvSpPr>
          <p:spPr>
            <a:xfrm>
              <a:off x="3962400" y="1434998"/>
              <a:ext cx="4443095" cy="4288790"/>
            </a:xfrm>
            <a:custGeom>
              <a:avLst/>
              <a:gdLst/>
              <a:ahLst/>
              <a:cxnLst/>
              <a:rect l="l" t="t" r="r" b="b"/>
              <a:pathLst>
                <a:path w="4443095" h="4288790">
                  <a:moveTo>
                    <a:pt x="2298801" y="4288434"/>
                  </a:moveTo>
                  <a:lnTo>
                    <a:pt x="0" y="4288434"/>
                  </a:lnTo>
                  <a:lnTo>
                    <a:pt x="0" y="0"/>
                  </a:lnTo>
                  <a:lnTo>
                    <a:pt x="2298801" y="0"/>
                  </a:lnTo>
                  <a:lnTo>
                    <a:pt x="4443069" y="2144217"/>
                  </a:lnTo>
                  <a:lnTo>
                    <a:pt x="2298801" y="4288434"/>
                  </a:lnTo>
                  <a:close/>
                </a:path>
              </a:pathLst>
            </a:custGeom>
            <a:solidFill>
              <a:srgbClr val="8EC182"/>
            </a:solidFill>
          </p:spPr>
          <p:txBody>
            <a:bodyPr wrap="square" lIns="0" tIns="0" rIns="0" bIns="0" rtlCol="0"/>
            <a:lstStyle/>
            <a:p>
              <a:pPr defTabSz="685800">
                <a:defRPr/>
              </a:pPr>
              <a:endParaRPr sz="135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" name="object 11"/>
            <p:cNvSpPr/>
            <p:nvPr/>
          </p:nvSpPr>
          <p:spPr>
            <a:xfrm>
              <a:off x="3962400" y="1434998"/>
              <a:ext cx="4443095" cy="4288790"/>
            </a:xfrm>
            <a:custGeom>
              <a:avLst/>
              <a:gdLst/>
              <a:ahLst/>
              <a:cxnLst/>
              <a:rect l="l" t="t" r="r" b="b"/>
              <a:pathLst>
                <a:path w="4443095" h="4288790">
                  <a:moveTo>
                    <a:pt x="0" y="0"/>
                  </a:moveTo>
                  <a:lnTo>
                    <a:pt x="2298801" y="0"/>
                  </a:lnTo>
                  <a:lnTo>
                    <a:pt x="4443069" y="2144217"/>
                  </a:lnTo>
                  <a:lnTo>
                    <a:pt x="2298801" y="4288434"/>
                  </a:lnTo>
                  <a:lnTo>
                    <a:pt x="0" y="4288434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85800">
                <a:defRPr/>
              </a:pPr>
              <a:endParaRPr sz="135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0" name="object 12"/>
            <p:cNvSpPr/>
            <p:nvPr/>
          </p:nvSpPr>
          <p:spPr>
            <a:xfrm>
              <a:off x="7385545" y="1357210"/>
              <a:ext cx="4443095" cy="4288790"/>
            </a:xfrm>
            <a:custGeom>
              <a:avLst/>
              <a:gdLst/>
              <a:ahLst/>
              <a:cxnLst/>
              <a:rect l="l" t="t" r="r" b="b"/>
              <a:pathLst>
                <a:path w="4443095" h="4288790">
                  <a:moveTo>
                    <a:pt x="2298801" y="4288434"/>
                  </a:moveTo>
                  <a:lnTo>
                    <a:pt x="0" y="4288434"/>
                  </a:lnTo>
                  <a:lnTo>
                    <a:pt x="0" y="0"/>
                  </a:lnTo>
                  <a:lnTo>
                    <a:pt x="2298801" y="0"/>
                  </a:lnTo>
                  <a:lnTo>
                    <a:pt x="4443018" y="2144217"/>
                  </a:lnTo>
                  <a:lnTo>
                    <a:pt x="2298801" y="4288434"/>
                  </a:lnTo>
                  <a:close/>
                </a:path>
              </a:pathLst>
            </a:custGeom>
            <a:solidFill>
              <a:srgbClr val="4DA5D8"/>
            </a:solidFill>
          </p:spPr>
          <p:txBody>
            <a:bodyPr wrap="square" lIns="0" tIns="0" rIns="0" bIns="0" rtlCol="0"/>
            <a:lstStyle/>
            <a:p>
              <a:pPr defTabSz="685800">
                <a:defRPr/>
              </a:pPr>
              <a:endParaRPr sz="135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object 13"/>
            <p:cNvSpPr/>
            <p:nvPr/>
          </p:nvSpPr>
          <p:spPr>
            <a:xfrm>
              <a:off x="7385545" y="1357210"/>
              <a:ext cx="4443095" cy="4288790"/>
            </a:xfrm>
            <a:custGeom>
              <a:avLst/>
              <a:gdLst/>
              <a:ahLst/>
              <a:cxnLst/>
              <a:rect l="l" t="t" r="r" b="b"/>
              <a:pathLst>
                <a:path w="4443095" h="4288790">
                  <a:moveTo>
                    <a:pt x="0" y="0"/>
                  </a:moveTo>
                  <a:lnTo>
                    <a:pt x="2298801" y="0"/>
                  </a:lnTo>
                  <a:lnTo>
                    <a:pt x="4443018" y="2144217"/>
                  </a:lnTo>
                  <a:lnTo>
                    <a:pt x="2298801" y="4288434"/>
                  </a:lnTo>
                  <a:lnTo>
                    <a:pt x="0" y="4288434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85800">
                <a:defRPr/>
              </a:pPr>
              <a:endParaRPr sz="135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2" name="object 14"/>
          <p:cNvSpPr txBox="1"/>
          <p:nvPr/>
        </p:nvSpPr>
        <p:spPr>
          <a:xfrm>
            <a:off x="577803" y="2789801"/>
            <a:ext cx="1672114" cy="1406732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9525" marR="525304" defTabSz="685800" eaLnBrk="1" fontAlgn="auto" hangingPunct="1">
              <a:lnSpc>
                <a:spcPct val="83300"/>
              </a:lnSpc>
              <a:spcBef>
                <a:spcPts val="495"/>
              </a:spcBef>
              <a:spcAft>
                <a:spcPts val="0"/>
              </a:spcAft>
              <a:defRPr/>
            </a:pPr>
            <a:r>
              <a:rPr sz="2100" spc="-8" dirty="0">
                <a:solidFill>
                  <a:srgbClr val="FFFFFF"/>
                </a:solidFill>
                <a:latin typeface="Calibri"/>
                <a:cs typeface="Calibri"/>
              </a:rPr>
              <a:t>Почему  женщина  </a:t>
            </a:r>
            <a:r>
              <a:rPr sz="2100" spc="-4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2100" spc="-34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2100" dirty="0">
                <a:solidFill>
                  <a:srgbClr val="FFFFFF"/>
                </a:solidFill>
                <a:latin typeface="Calibri"/>
                <a:cs typeface="Calibri"/>
              </a:rPr>
              <a:t>азалась</a:t>
            </a:r>
            <a:endParaRPr sz="21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9525" marR="3810" defTabSz="685800" eaLnBrk="1" fontAlgn="auto" hangingPunct="1">
              <a:lnSpc>
                <a:spcPts val="2100"/>
              </a:lnSpc>
              <a:spcBef>
                <a:spcPts val="4"/>
              </a:spcBef>
              <a:spcAft>
                <a:spcPts val="0"/>
              </a:spcAft>
              <a:defRPr/>
            </a:pPr>
            <a:r>
              <a:rPr sz="2100" dirty="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r>
              <a:rPr sz="21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FF"/>
                </a:solidFill>
                <a:latin typeface="Calibri"/>
                <a:cs typeface="Calibri"/>
              </a:rPr>
              <a:t>критическом  состоянии?</a:t>
            </a:r>
            <a:endParaRPr sz="21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13" name="object 15"/>
          <p:cNvSpPr txBox="1"/>
          <p:nvPr/>
        </p:nvSpPr>
        <p:spPr>
          <a:xfrm>
            <a:off x="3105523" y="2625129"/>
            <a:ext cx="2421731" cy="1404552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9525" marR="3810" defTabSz="685800" eaLnBrk="1" fontAlgn="auto" hangingPunct="1">
              <a:lnSpc>
                <a:spcPct val="83400"/>
              </a:lnSpc>
              <a:spcBef>
                <a:spcPts val="495"/>
              </a:spcBef>
              <a:spcAft>
                <a:spcPts val="0"/>
              </a:spcAft>
              <a:defRPr/>
            </a:pPr>
            <a:r>
              <a:rPr sz="2100" spc="-8" dirty="0">
                <a:solidFill>
                  <a:srgbClr val="FFFFFF"/>
                </a:solidFill>
                <a:latin typeface="Calibri"/>
                <a:cs typeface="Calibri"/>
              </a:rPr>
              <a:t>Почему </a:t>
            </a:r>
            <a:r>
              <a:rPr sz="2100" spc="-4" dirty="0">
                <a:solidFill>
                  <a:srgbClr val="FFFFFF"/>
                </a:solidFill>
                <a:latin typeface="Calibri"/>
                <a:cs typeface="Calibri"/>
              </a:rPr>
              <a:t>не</a:t>
            </a:r>
            <a:r>
              <a:rPr sz="2100" spc="-4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FF"/>
                </a:solidFill>
                <a:latin typeface="Calibri"/>
                <a:cs typeface="Calibri"/>
              </a:rPr>
              <a:t>выявлены  </a:t>
            </a:r>
            <a:r>
              <a:rPr sz="2100" spc="-4" dirty="0">
                <a:solidFill>
                  <a:srgbClr val="FFFFFF"/>
                </a:solidFill>
                <a:latin typeface="Calibri"/>
                <a:cs typeface="Calibri"/>
              </a:rPr>
              <a:t>(или их не было)  ранние </a:t>
            </a:r>
            <a:r>
              <a:rPr sz="2100" spc="-11" dirty="0">
                <a:solidFill>
                  <a:srgbClr val="FFFFFF"/>
                </a:solidFill>
                <a:latin typeface="Calibri"/>
                <a:cs typeface="Calibri"/>
              </a:rPr>
              <a:t>предикторы  </a:t>
            </a:r>
            <a:r>
              <a:rPr sz="2100" spc="-19" dirty="0">
                <a:solidFill>
                  <a:srgbClr val="FFFFFF"/>
                </a:solidFill>
                <a:latin typeface="Calibri"/>
                <a:cs typeface="Calibri"/>
              </a:rPr>
              <a:t>будущих </a:t>
            </a:r>
            <a:r>
              <a:rPr sz="2100" spc="-8" dirty="0">
                <a:solidFill>
                  <a:srgbClr val="FFFFFF"/>
                </a:solidFill>
                <a:latin typeface="Calibri"/>
                <a:cs typeface="Calibri"/>
              </a:rPr>
              <a:t>грозных  </a:t>
            </a:r>
            <a:r>
              <a:rPr sz="2100" spc="-11" dirty="0">
                <a:solidFill>
                  <a:srgbClr val="FFFFFF"/>
                </a:solidFill>
                <a:latin typeface="Calibri"/>
                <a:cs typeface="Calibri"/>
              </a:rPr>
              <a:t>проблем?</a:t>
            </a:r>
            <a:endParaRPr sz="21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14" name="object 16"/>
          <p:cNvSpPr txBox="1"/>
          <p:nvPr/>
        </p:nvSpPr>
        <p:spPr>
          <a:xfrm>
            <a:off x="5750941" y="2595771"/>
            <a:ext cx="2360771" cy="167347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defTabSz="685800" eaLnBrk="1" fontAlgn="auto" hangingPunct="1">
              <a:lnSpc>
                <a:spcPts val="2310"/>
              </a:lnSpc>
              <a:spcBef>
                <a:spcPts val="75"/>
              </a:spcBef>
              <a:spcAft>
                <a:spcPts val="0"/>
              </a:spcAft>
              <a:defRPr/>
            </a:pPr>
            <a:r>
              <a:rPr sz="2100" spc="-8" dirty="0">
                <a:solidFill>
                  <a:srgbClr val="FFFFFF"/>
                </a:solidFill>
                <a:latin typeface="Calibri"/>
                <a:cs typeface="Calibri"/>
              </a:rPr>
              <a:t>Почему</a:t>
            </a:r>
            <a:endParaRPr sz="21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9525" marR="210503" defTabSz="685800" eaLnBrk="1" fontAlgn="auto" hangingPunct="1">
              <a:lnSpc>
                <a:spcPct val="83300"/>
              </a:lnSpc>
              <a:spcBef>
                <a:spcPts val="213"/>
              </a:spcBef>
              <a:spcAft>
                <a:spcPts val="0"/>
              </a:spcAft>
              <a:defRPr/>
            </a:pPr>
            <a:r>
              <a:rPr sz="2100" spc="-4" dirty="0">
                <a:solidFill>
                  <a:srgbClr val="FFFFFF"/>
                </a:solidFill>
                <a:latin typeface="Calibri"/>
                <a:cs typeface="Calibri"/>
              </a:rPr>
              <a:t>не </a:t>
            </a:r>
            <a:r>
              <a:rPr sz="2100" spc="-8" dirty="0">
                <a:solidFill>
                  <a:srgbClr val="FFFFFF"/>
                </a:solidFill>
                <a:latin typeface="Calibri"/>
                <a:cs typeface="Calibri"/>
              </a:rPr>
              <a:t>использованы  </a:t>
            </a:r>
            <a:r>
              <a:rPr sz="2100" spc="-4" dirty="0">
                <a:solidFill>
                  <a:srgbClr val="FFFFFF"/>
                </a:solidFill>
                <a:latin typeface="Calibri"/>
                <a:cs typeface="Calibri"/>
              </a:rPr>
              <a:t>про</a:t>
            </a:r>
            <a:r>
              <a:rPr sz="2100" spc="-8" dirty="0">
                <a:solidFill>
                  <a:srgbClr val="FFFFFF"/>
                </a:solidFill>
                <a:latin typeface="Calibri"/>
                <a:cs typeface="Calibri"/>
              </a:rPr>
              <a:t>ф</a:t>
            </a:r>
            <a:r>
              <a:rPr sz="2100" spc="-4" dirty="0">
                <a:solidFill>
                  <a:srgbClr val="FFFFFF"/>
                </a:solidFill>
                <a:latin typeface="Calibri"/>
                <a:cs typeface="Calibri"/>
              </a:rPr>
              <a:t>илактические  </a:t>
            </a:r>
            <a:r>
              <a:rPr sz="2100" spc="-8" dirty="0">
                <a:solidFill>
                  <a:srgbClr val="FFFFFF"/>
                </a:solidFill>
                <a:latin typeface="Calibri"/>
                <a:cs typeface="Calibri"/>
              </a:rPr>
              <a:t>приемы</a:t>
            </a:r>
            <a:endParaRPr sz="21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9525" marR="3810" defTabSz="685800" eaLnBrk="1" fontAlgn="auto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2100" spc="-4" dirty="0" err="1">
                <a:solidFill>
                  <a:srgbClr val="FFFFFF"/>
                </a:solidFill>
                <a:latin typeface="Calibri"/>
                <a:cs typeface="Calibri"/>
              </a:rPr>
              <a:t>по</a:t>
            </a:r>
            <a:r>
              <a:rPr sz="2100" spc="-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spc="-11" dirty="0" err="1" smtClean="0">
                <a:solidFill>
                  <a:srgbClr val="FFFFFF"/>
                </a:solidFill>
                <a:latin typeface="Calibri"/>
                <a:cs typeface="Calibri"/>
              </a:rPr>
              <a:t>предотвращению</a:t>
            </a:r>
            <a:r>
              <a:rPr lang="ru-RU" sz="2100" spc="-11" dirty="0" smtClean="0">
                <a:solidFill>
                  <a:srgbClr val="FFFFFF"/>
                </a:solidFill>
                <a:latin typeface="Calibri"/>
                <a:cs typeface="Calibri"/>
              </a:rPr>
              <a:t> тяжёлых</a:t>
            </a:r>
            <a:r>
              <a:rPr sz="2100" spc="-11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spc="-4" dirty="0" err="1" smtClean="0">
                <a:solidFill>
                  <a:srgbClr val="FFFFFF"/>
                </a:solidFill>
                <a:latin typeface="Calibri"/>
                <a:cs typeface="Calibri"/>
              </a:rPr>
              <a:t>случаев</a:t>
            </a:r>
            <a:r>
              <a:rPr sz="2100" spc="-8" dirty="0" smtClean="0">
                <a:solidFill>
                  <a:srgbClr val="FFFFFF"/>
                </a:solidFill>
                <a:latin typeface="Calibri"/>
                <a:cs typeface="Calibri"/>
              </a:rPr>
              <a:t>?</a:t>
            </a:r>
            <a:endParaRPr sz="21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939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7395" y="321277"/>
            <a:ext cx="10439400" cy="1764828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2E67B1"/>
                </a:solidFill>
                <a:latin typeface="+mn-lt"/>
              </a:rPr>
              <a:t>Предлагаемое решение-разработка сетевого приложения с подсчётом факторов риска</a:t>
            </a:r>
            <a:endParaRPr lang="ru-RU" sz="36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38200" y="1946018"/>
            <a:ext cx="4228070" cy="772468"/>
          </a:xfrm>
          <a:prstGeom prst="roundRect">
            <a:avLst/>
          </a:prstGeom>
          <a:solidFill>
            <a:srgbClr val="002060"/>
          </a:solidFill>
          <a:ln w="9525" cap="flat" cmpd="sng" algn="ctr">
            <a:noFill/>
            <a:prstDash val="solid"/>
          </a:ln>
          <a:effectLst/>
        </p:spPr>
        <p:txBody>
          <a:bodyPr lIns="72000" tIns="72000" rIns="72000" bIns="720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Цель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194250" y="1903327"/>
            <a:ext cx="4159550" cy="815159"/>
          </a:xfrm>
          <a:prstGeom prst="roundRect">
            <a:avLst/>
          </a:prstGeom>
          <a:solidFill>
            <a:srgbClr val="002060"/>
          </a:solidFill>
          <a:ln w="9525" cap="flat" cmpd="sng" algn="ctr">
            <a:noFill/>
            <a:prstDash val="solid"/>
          </a:ln>
          <a:effectLst/>
        </p:spPr>
        <p:txBody>
          <a:bodyPr lIns="72000" tIns="72000" rIns="72000" bIns="720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Итоги</a:t>
            </a:r>
          </a:p>
        </p:txBody>
      </p:sp>
      <p:pic>
        <p:nvPicPr>
          <p:cNvPr id="6" name="Picture 37" descr="d188d0bfd0b0d180d0b3d0b0d0bbd0bad0b0-e28093-d0bad0b0d0ba-d0b1d18bd182d18c-d181d0b0d0bcd0b8d0bc-d181d0bed0b1d0bed0b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644" y="2838879"/>
            <a:ext cx="3668712" cy="358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39"/>
          <p:cNvSpPr txBox="1">
            <a:spLocks noChangeArrowheads="1"/>
          </p:cNvSpPr>
          <p:nvPr/>
        </p:nvSpPr>
        <p:spPr bwMode="auto">
          <a:xfrm>
            <a:off x="1087395" y="2838879"/>
            <a:ext cx="3781167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определение предикторов </a:t>
            </a:r>
            <a:r>
              <a:rPr kumimoji="0" lang="ru-RU" altLang="ru-RU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преэклампсии</a:t>
            </a:r>
            <a:r>
              <a:rPr kumimoji="0" lang="ru-RU" altLang="ru-RU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у пациенток высокой группы риска, улучшения ее прогнозирования, снижения частоты запоздалой диагностики</a:t>
            </a:r>
            <a:r>
              <a:rPr kumimoji="0" lang="ru-RU" alt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ru-RU" altLang="ru-RU" sz="14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60"/>
          <p:cNvSpPr>
            <a:spLocks noChangeArrowheads="1"/>
          </p:cNvSpPr>
          <p:nvPr/>
        </p:nvSpPr>
        <p:spPr bwMode="auto">
          <a:xfrm>
            <a:off x="7018638" y="2959400"/>
            <a:ext cx="4085967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7800" indent="-177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77800" marR="0" lvl="0" indent="-1778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</a:t>
            </a:r>
            <a:r>
              <a:rPr kumimoji="0" lang="ru-RU" altLang="ru-RU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скрининговой</a:t>
            </a:r>
            <a:r>
              <a:rPr kumimoji="0" lang="ru-RU" altLang="ru-RU" sz="20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программы женщин высокой группы риска</a:t>
            </a:r>
          </a:p>
          <a:p>
            <a:pPr marL="177800" marR="0" lvl="0" indent="-1778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-улучшение прогноза для беременной и плода, в результате выявления факторов риска.</a:t>
            </a:r>
          </a:p>
          <a:p>
            <a:pPr marL="177800" marR="0" lvl="0" indent="-1778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-оптимизация расходов при ведении пациенток высокой группы риска</a:t>
            </a:r>
          </a:p>
          <a:p>
            <a:pPr marL="177800" marR="0" lvl="0" indent="-1778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-создание мобильного приложения</a:t>
            </a:r>
            <a:endParaRPr kumimoji="0" lang="ru-RU" altLang="ru-RU" sz="20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966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1981200" y="576649"/>
            <a:ext cx="82296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2E67B1"/>
                </a:solidFill>
                <a:latin typeface="PT Sans Narrow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E67B1"/>
                </a:solidFill>
                <a:latin typeface="PT Sans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E67B1"/>
                </a:solidFill>
                <a:latin typeface="PT Sans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E67B1"/>
                </a:solidFill>
                <a:latin typeface="PT Sans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E67B1"/>
                </a:solidFill>
                <a:latin typeface="PT Sans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E46C0A"/>
                </a:solidFill>
                <a:latin typeface="PT Sans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E46C0A"/>
                </a:solidFill>
                <a:latin typeface="PT Sans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E46C0A"/>
                </a:solidFill>
                <a:latin typeface="PT Sans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E46C0A"/>
                </a:solidFill>
                <a:latin typeface="PT Sans Narrow" pitchFamily="34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ru-RU" altLang="ru-RU" sz="3600" b="1" smtClean="0">
                <a:latin typeface="Cambria" panose="02040503050406030204" pitchFamily="18" charset="0"/>
              </a:rPr>
              <a:t>Обоснование научной новизны </a:t>
            </a:r>
            <a:endParaRPr lang="en-JM" altLang="ru-RU" sz="3600" b="1" dirty="0" smtClean="0">
              <a:latin typeface="Calisto MT" panose="02040603050505030304" pitchFamily="18" charset="0"/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0" y="1699741"/>
            <a:ext cx="5684108" cy="5554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400" b="1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Впервые будет определена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altLang="ru-RU" sz="2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1)Оценка прогностической значимости модифицированной шкалы </a:t>
            </a:r>
            <a:r>
              <a:rPr kumimoji="0" lang="ru-RU" alt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пренатального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риска для беременной с угрозой ПЭ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2)Оптимизация алгоритмов ведения женщин высокой группы риска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3)Рассчитана отдаленная экономическая эффективность улучшения ранней диагностики риска развития </a:t>
            </a:r>
            <a:r>
              <a:rPr kumimoji="0" lang="ru-RU" alt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преэклампсии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kumimoji="0" lang="ru-RU" altLang="ru-RU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 descr="Красивый беременный силуэт женского тела с формой сердца Mot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90" r="14613" b="17657"/>
          <a:stretch>
            <a:fillRect/>
          </a:stretch>
        </p:blipFill>
        <p:spPr bwMode="auto">
          <a:xfrm>
            <a:off x="8599487" y="1699741"/>
            <a:ext cx="3222625" cy="4874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4381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373</Words>
  <Application>Microsoft Office PowerPoint</Application>
  <PresentationFormat>Широкоэкранный</PresentationFormat>
  <Paragraphs>68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1" baseType="lpstr">
      <vt:lpstr>Arial</vt:lpstr>
      <vt:lpstr>Calibri</vt:lpstr>
      <vt:lpstr>Calibri Light</vt:lpstr>
      <vt:lpstr>Calisto MT</vt:lpstr>
      <vt:lpstr>Cambria</vt:lpstr>
      <vt:lpstr>Garamond</vt:lpstr>
      <vt:lpstr>PT Sans Narrow</vt:lpstr>
      <vt:lpstr>Segoe UI</vt:lpstr>
      <vt:lpstr>Times New Roman</vt:lpstr>
      <vt:lpstr>Wingdings</vt:lpstr>
      <vt:lpstr>Тема Office</vt:lpstr>
      <vt:lpstr>«Разработка сетевого программного обеспечения скринингового исследования преэклампсии у беременных »</vt:lpstr>
      <vt:lpstr>Актуальность идеи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Предлагаемое решение-разработка сетевого приложения с подсчётом факторов риска</vt:lpstr>
      <vt:lpstr>Презентация PowerPoint</vt:lpstr>
      <vt:lpstr>Сферы применения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«Разработка сетевого программного обеспечения скринингового исследования преэклампсии у беременных »</dc:title>
  <dc:creator>RePack by Diakov</dc:creator>
  <cp:lastModifiedBy>RePack by Diakov</cp:lastModifiedBy>
  <cp:revision>3</cp:revision>
  <dcterms:created xsi:type="dcterms:W3CDTF">2022-03-03T19:45:33Z</dcterms:created>
  <dcterms:modified xsi:type="dcterms:W3CDTF">2022-03-03T20:10:50Z</dcterms:modified>
</cp:coreProperties>
</file>