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75" r:id="rId5"/>
    <p:sldId id="276" r:id="rId6"/>
    <p:sldId id="264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7" r:id="rId17"/>
    <p:sldId id="259" r:id="rId1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>
      <p:cViewPr varScale="1">
        <p:scale>
          <a:sx n="107" d="100"/>
          <a:sy n="107" d="100"/>
        </p:scale>
        <p:origin x="176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35FFE47-A432-4B43-B008-18DADADA38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A4893AF-533F-4A9F-B130-1D15EA6F3E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BE14A7F-84D0-41C4-B9A6-68CFE5E64E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95D8AF-C96B-479E-8A22-8FC56634F091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3089780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59A213-EC5E-4126-80B9-87362C8CD0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41EBC2-FF51-4665-9C7F-DAF18B328F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933C86-7893-44E9-88C9-A837B23B5E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A5C710-7508-4D66-9D4F-3466DB3633DE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2879851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27BEE4B-C397-4B38-905D-D7FC8CE9FD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CB0BFD1-10F9-422B-9BF4-3EDBBF0CC9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7549D6-657E-45DF-94B4-7ADAAC12B1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EDAB77-1EFE-43E8-B0CB-74DAEA3A9385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1570536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6ACA60A-4D99-4473-B9E9-88D7E719A9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D7B338-1BA1-4D67-B374-37B515401D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29C607-C211-4B1C-9D10-EAD9676DB2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FCADE3-EE93-4B8D-9668-04248D8C0270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3182570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D54F36-E9E0-4B25-9977-44C18BA7EC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5F68A7-ECE3-47C8-B5D4-2242E8DD7E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4141DE4-6E3B-4B77-9255-5A2997C79B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20C349-F07C-4155-8ED8-3E44E6E60DE5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185608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F5F175-73E6-4791-9152-63CE420A78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98C24E-170E-4A56-828D-638EBEA2FD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2EA1F9-2361-4A42-AAE2-C17C4F3E05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6AE2C4-6216-419B-868C-C0A8391A7C63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138343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D04BFAF-E424-4461-A36E-12392F09B9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898F74E-306B-494C-8A19-B29891CEF6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BBF8493-B030-469C-8197-822EB585F6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50C937-6FE1-457C-83E9-AC08EBC93F8E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4142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5ED9922-7786-4EAE-B51A-241245D7D3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9502056-7790-4BE1-B720-E55EE84C5E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EF2FBE3-258A-4928-8B51-BEE0A6E66A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93C838-312E-484D-8AF8-002D26A4ACB0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2629198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6A0B81F-5CB8-4631-8685-725B16FD79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FC96525-F92A-4DDC-B7BA-D268FB2173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24A68CE-67E4-4316-A4C2-A015E53FF2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FBBE98-BDCB-4D44-8A94-53C259B15CF7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36739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CE77DB-DFA0-45BD-81B3-684B786FD1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611171-0A15-43F0-9877-8D6BCEEE8F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F18411-43D6-4437-BCB8-EA3FB6EDA2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5010A4-E4EF-46AE-A5CE-437F0DC35161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2545773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635F08-159F-49B0-9AF3-7EB3C9E47A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B92A88-336B-4E5E-B4EA-B3B8880BE4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48945F-49B5-4F96-88AD-4C718503A2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695EC-B75F-4CCE-AC01-918D8D6C7AAF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804717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3F23FDE-2C32-4E81-98DE-108FF35E9A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8BCE719-96A1-4721-881D-AA22B4BDCA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/>
              <a:t>Haga clic para modificar el estilo de texto del patrón</a:t>
            </a:r>
          </a:p>
          <a:p>
            <a:pPr lvl="1"/>
            <a:r>
              <a:rPr lang="es-ES" altLang="ru-RU"/>
              <a:t>Segundo nivel</a:t>
            </a:r>
          </a:p>
          <a:p>
            <a:pPr lvl="2"/>
            <a:r>
              <a:rPr lang="es-ES" altLang="ru-RU"/>
              <a:t>Tercer nivel</a:t>
            </a:r>
          </a:p>
          <a:p>
            <a:pPr lvl="3"/>
            <a:r>
              <a:rPr lang="es-ES" altLang="ru-RU"/>
              <a:t>Cuarto nivel</a:t>
            </a:r>
          </a:p>
          <a:p>
            <a:pPr lvl="4"/>
            <a:r>
              <a:rPr lang="es-ES" altLang="ru-RU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3E04BE3-FD2A-4C30-9867-FB1AD68296B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8F96C0B-53C8-403E-A376-5195D6F4C92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50E4691-1F8E-4876-A567-8F32835E51E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7B21483-C931-4BE6-BAFB-29048E13A0EA}" type="slidenum">
              <a:rPr lang="es-ES" altLang="ru-RU"/>
              <a:pPr/>
              <a:t>‹#›</a:t>
            </a:fld>
            <a:endParaRPr lang="es-E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4.jpe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0.png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8.png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9.png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68EE3C1F-4B1E-4116-9C51-D8D0832E8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808" y="2420888"/>
            <a:ext cx="5863631" cy="4248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 и основные пути повышения квалификации персонала медицинской организации</a:t>
            </a:r>
          </a:p>
          <a:p>
            <a:pPr>
              <a:defRPr/>
            </a:pPr>
            <a:endParaRPr lang="ru-RU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2" name="Picture 4" descr="C:\Users\max\Desktop\Клиника Аданая\Logofin.png">
            <a:extLst>
              <a:ext uri="{FF2B5EF4-FFF2-40B4-BE49-F238E27FC236}">
                <a16:creationId xmlns:a16="http://schemas.microsoft.com/office/drawing/2014/main" id="{F52744DD-C686-4917-B745-B95DA5CF8E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249" y="5085184"/>
            <a:ext cx="19621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blinds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Диаграмма 7">
            <a:extLst>
              <a:ext uri="{FF2B5EF4-FFF2-40B4-BE49-F238E27FC236}">
                <a16:creationId xmlns:a16="http://schemas.microsoft.com/office/drawing/2014/main" id="{61B75229-C3C2-408C-AC38-331E24A1F53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7638" y="3660775"/>
          <a:ext cx="8975725" cy="324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r:id="rId4" imgW="8980186" imgH="3249450" progId="Excel.Chart.8">
                  <p:embed/>
                </p:oleObj>
              </mc:Choice>
              <mc:Fallback>
                <p:oleObj r:id="rId4" imgW="8980186" imgH="3249450" progId="Excel.Chart.8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8" y="3660775"/>
                        <a:ext cx="8975725" cy="324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1" name="Прямоугольник 5">
            <a:extLst>
              <a:ext uri="{FF2B5EF4-FFF2-40B4-BE49-F238E27FC236}">
                <a16:creationId xmlns:a16="http://schemas.microsoft.com/office/drawing/2014/main" id="{DB422B15-A1C1-46A9-B38E-4AB572D2FD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182563"/>
            <a:ext cx="48974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>
                <a:solidFill>
                  <a:schemeClr val="bg1"/>
                </a:solidFill>
              </a:rPr>
              <a:t>Структура кадрового состава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>
                <a:solidFill>
                  <a:schemeClr val="bg1"/>
                </a:solidFill>
              </a:rPr>
              <a:t>ООО «Клиника Аданая» по возрасту, %</a:t>
            </a:r>
          </a:p>
        </p:txBody>
      </p:sp>
      <p:graphicFrame>
        <p:nvGraphicFramePr>
          <p:cNvPr id="12292" name="Диаграмма 6">
            <a:extLst>
              <a:ext uri="{FF2B5EF4-FFF2-40B4-BE49-F238E27FC236}">
                <a16:creationId xmlns:a16="http://schemas.microsoft.com/office/drawing/2014/main" id="{68F2779D-9B68-4CF8-AE9F-9C426D71C92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-66675" y="131763"/>
          <a:ext cx="9156700" cy="365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r:id="rId6" imgW="9156986" imgH="3651820" progId="Excel.Chart.8">
                  <p:embed/>
                </p:oleObj>
              </mc:Choice>
              <mc:Fallback>
                <p:oleObj r:id="rId6" imgW="9156986" imgH="3651820" progId="Excel.Chart.8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66675" y="131763"/>
                        <a:ext cx="9156700" cy="3652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Прямоугольник 1">
            <a:extLst>
              <a:ext uri="{FF2B5EF4-FFF2-40B4-BE49-F238E27FC236}">
                <a16:creationId xmlns:a16="http://schemas.microsoft.com/office/drawing/2014/main" id="{7C727C3F-ED45-4514-BA96-9C13B4A26B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3409950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chemeClr val="bg1"/>
                </a:solidFill>
              </a:rPr>
              <a:t>Структура кадрового состава ООО «Клиника Аданая» по стажу, %</a:t>
            </a:r>
          </a:p>
        </p:txBody>
      </p:sp>
      <p:pic>
        <p:nvPicPr>
          <p:cNvPr id="12294" name="Picture 4" descr="C:\Users\max\Desktop\Клиника Аданая\Logofin.png">
            <a:extLst>
              <a:ext uri="{FF2B5EF4-FFF2-40B4-BE49-F238E27FC236}">
                <a16:creationId xmlns:a16="http://schemas.microsoft.com/office/drawing/2014/main" id="{38AF4A49-2E4C-4B05-81F9-76D8197D08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635625"/>
            <a:ext cx="19621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63ABA015-5412-4621-A2DC-24DD89B62F3F}"/>
              </a:ext>
            </a:extLst>
          </p:cNvPr>
          <p:cNvSpPr/>
          <p:nvPr/>
        </p:nvSpPr>
        <p:spPr>
          <a:xfrm>
            <a:off x="8460432" y="6339968"/>
            <a:ext cx="67074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</a:rPr>
              <a:t>10</a:t>
            </a:r>
          </a:p>
        </p:txBody>
      </p:sp>
    </p:spTree>
  </p:cSld>
  <p:clrMapOvr>
    <a:masterClrMapping/>
  </p:clrMapOvr>
  <p:transition spd="slow">
    <p:blinds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897CA35-035A-4C2E-A554-B34D093EB562}"/>
              </a:ext>
            </a:extLst>
          </p:cNvPr>
          <p:cNvSpPr/>
          <p:nvPr/>
        </p:nvSpPr>
        <p:spPr>
          <a:xfrm>
            <a:off x="1763713" y="182563"/>
            <a:ext cx="6751637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Анализ повышения квалификации персонала </a:t>
            </a:r>
          </a:p>
          <a:p>
            <a:pPr algn="ctr">
              <a:defRPr/>
            </a:pP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ООО «Клиника </a:t>
            </a:r>
            <a:r>
              <a:rPr lang="ru-RU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Аданая</a:t>
            </a: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» за период 2016 – 2018 гг., чел.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3BB002FE-108A-4119-999A-F3804CBE2A91}"/>
              </a:ext>
            </a:extLst>
          </p:cNvPr>
          <p:cNvGraphicFramePr>
            <a:graphicFrameLocks noGrp="1"/>
          </p:cNvGraphicFramePr>
          <p:nvPr/>
        </p:nvGraphicFramePr>
        <p:xfrm>
          <a:off x="395288" y="1844675"/>
          <a:ext cx="8208962" cy="24542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24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70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7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93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06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Наименование показателя</a:t>
                      </a:r>
                      <a:endParaRPr lang="ru-RU" sz="18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</a:t>
                      </a:r>
                      <a:r>
                        <a:rPr lang="ru-RU" sz="200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ru-RU" sz="180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</a:t>
                      </a:r>
                      <a:r>
                        <a:rPr lang="ru-RU" sz="200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ru-RU" sz="180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</a:t>
                      </a:r>
                      <a:r>
                        <a:rPr lang="ru-RU" sz="200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ru-RU" sz="180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2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Среднесписочная численность персонала, из них</a:t>
                      </a:r>
                      <a:endParaRPr lang="ru-RU" sz="180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</a:t>
                      </a:r>
                      <a:endParaRPr lang="ru-RU" sz="180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endParaRPr lang="ru-RU" sz="180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</a:t>
                      </a:r>
                      <a:endParaRPr lang="ru-RU" sz="180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2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прошли повышение квалификации</a:t>
                      </a:r>
                      <a:endParaRPr lang="ru-RU" sz="180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180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ru-RU" sz="180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ru-RU" sz="180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2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прошли повышение квалификации, %</a:t>
                      </a:r>
                      <a:endParaRPr lang="ru-RU" sz="18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4,76</a:t>
                      </a:r>
                      <a:endParaRPr lang="ru-RU" sz="180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r>
                        <a:rPr lang="en-US" sz="200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  <a:r>
                        <a:rPr lang="ru-RU" sz="200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80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,0</a:t>
                      </a:r>
                      <a:endParaRPr lang="ru-RU" sz="18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3342" name="Picture 4" descr="C:\Users\max\Desktop\Клиника Аданая\Logofin.png">
            <a:extLst>
              <a:ext uri="{FF2B5EF4-FFF2-40B4-BE49-F238E27FC236}">
                <a16:creationId xmlns:a16="http://schemas.microsoft.com/office/drawing/2014/main" id="{173DF773-79AD-42FA-81C3-95D13E165E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635625"/>
            <a:ext cx="19621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3D2AE060-0E6C-48CD-B986-D4D5E8350C5F}"/>
              </a:ext>
            </a:extLst>
          </p:cNvPr>
          <p:cNvSpPr/>
          <p:nvPr/>
        </p:nvSpPr>
        <p:spPr>
          <a:xfrm>
            <a:off x="8460432" y="6339968"/>
            <a:ext cx="67074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</a:rPr>
              <a:t>11</a:t>
            </a:r>
          </a:p>
        </p:txBody>
      </p:sp>
    </p:spTree>
  </p:cSld>
  <p:clrMapOvr>
    <a:masterClrMapping/>
  </p:clrMapOvr>
  <p:transition spd="slow">
    <p:blinds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0EA24A7-FF15-4F29-84FD-E31E7D8104C6}"/>
              </a:ext>
            </a:extLst>
          </p:cNvPr>
          <p:cNvSpPr/>
          <p:nvPr/>
        </p:nvSpPr>
        <p:spPr>
          <a:xfrm>
            <a:off x="1763713" y="182563"/>
            <a:ext cx="5599112" cy="10144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Сведения о результатах дополнительного </a:t>
            </a:r>
          </a:p>
          <a:p>
            <a:pPr algn="ctr">
              <a:defRPr/>
            </a:pP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профессионального образования персонала </a:t>
            </a:r>
          </a:p>
          <a:p>
            <a:pPr algn="ctr">
              <a:defRPr/>
            </a:pP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ООО «Клиника </a:t>
            </a:r>
            <a:r>
              <a:rPr lang="ru-RU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Аданая</a:t>
            </a: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» в 2017 г., чел.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4143601-9FD5-4B53-87C3-022E5CE0C872}"/>
              </a:ext>
            </a:extLst>
          </p:cNvPr>
          <p:cNvGraphicFramePr>
            <a:graphicFrameLocks noGrp="1"/>
          </p:cNvGraphicFramePr>
          <p:nvPr/>
        </p:nvGraphicFramePr>
        <p:xfrm>
          <a:off x="395288" y="2276475"/>
          <a:ext cx="8424862" cy="3188328"/>
        </p:xfrm>
        <a:graphic>
          <a:graphicData uri="http://schemas.openxmlformats.org/drawingml/2006/table">
            <a:tbl>
              <a:tblPr/>
              <a:tblGrid>
                <a:gridCol w="3024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0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2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6050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Категории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должностей </a:t>
                      </a:r>
                      <a:endParaRPr kumimoji="0" lang="ru-RU" altLang="ru-RU" sz="17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Всего работников</a:t>
                      </a:r>
                      <a:endParaRPr kumimoji="0" lang="ru-RU" altLang="ru-RU" sz="17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Из них получили доп.проф.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образование</a:t>
                      </a:r>
                      <a:endParaRPr kumimoji="0" lang="ru-RU" altLang="ru-RU" sz="17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В т.ч. по образовательным программам</a:t>
                      </a:r>
                      <a:endParaRPr kumimoji="0" lang="ru-RU" altLang="ru-RU" sz="17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4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повышение квалификации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переподготовки</a:t>
                      </a:r>
                      <a:endParaRPr kumimoji="0" lang="ru-RU" altLang="ru-RU" sz="17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80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Руководители</a:t>
                      </a:r>
                      <a:endParaRPr kumimoji="0" lang="ru-RU" altLang="ru-RU" sz="17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6</a:t>
                      </a:r>
                      <a:endParaRPr kumimoji="0" lang="ru-RU" altLang="ru-RU" sz="17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altLang="ru-RU" sz="17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altLang="ru-RU" sz="17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altLang="ru-RU" sz="17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80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Административный персонал</a:t>
                      </a:r>
                      <a:endParaRPr kumimoji="0" lang="ru-RU" altLang="ru-RU" sz="17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6</a:t>
                      </a:r>
                      <a:endParaRPr kumimoji="0" lang="ru-RU" altLang="ru-RU" sz="17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altLang="ru-RU" sz="17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altLang="ru-RU" sz="17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altLang="ru-RU" sz="17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80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Врачебный персонал</a:t>
                      </a:r>
                      <a:endParaRPr kumimoji="0" lang="ru-RU" altLang="ru-RU" sz="17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6</a:t>
                      </a:r>
                      <a:endParaRPr kumimoji="0" lang="ru-RU" altLang="ru-RU" sz="17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altLang="ru-RU" sz="17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altLang="ru-RU" sz="17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altLang="ru-RU" sz="17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80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Сестринский персонал</a:t>
                      </a:r>
                      <a:endParaRPr kumimoji="0" lang="ru-RU" altLang="ru-RU" sz="17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2</a:t>
                      </a:r>
                      <a:endParaRPr kumimoji="0" lang="ru-RU" altLang="ru-RU" sz="17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-52388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-523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altLang="ru-RU" sz="17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ru-RU" altLang="ru-RU" sz="17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altLang="ru-RU" sz="17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58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Итого</a:t>
                      </a:r>
                      <a:endParaRPr kumimoji="0" lang="ru-RU" altLang="ru-RU" sz="17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20</a:t>
                      </a:r>
                      <a:endParaRPr kumimoji="0" lang="ru-RU" altLang="ru-RU" sz="17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4</a:t>
                      </a:r>
                      <a:endParaRPr kumimoji="0" lang="ru-RU" altLang="ru-RU" sz="17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4</a:t>
                      </a:r>
                      <a:endParaRPr kumimoji="0" lang="ru-RU" altLang="ru-RU" sz="17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altLang="ru-RU" sz="17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4385" name="Picture 4" descr="C:\Users\max\Desktop\Клиника Аданая\Logofin.png">
            <a:extLst>
              <a:ext uri="{FF2B5EF4-FFF2-40B4-BE49-F238E27FC236}">
                <a16:creationId xmlns:a16="http://schemas.microsoft.com/office/drawing/2014/main" id="{9F14A055-69D9-4B7C-A75D-FDD4B876B4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635625"/>
            <a:ext cx="19621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2FC07E91-0AFB-4933-BC6B-4D92A50CC287}"/>
              </a:ext>
            </a:extLst>
          </p:cNvPr>
          <p:cNvSpPr/>
          <p:nvPr/>
        </p:nvSpPr>
        <p:spPr>
          <a:xfrm>
            <a:off x="8460432" y="6339968"/>
            <a:ext cx="67074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</a:rPr>
              <a:t>12</a:t>
            </a:r>
          </a:p>
        </p:txBody>
      </p:sp>
    </p:spTree>
  </p:cSld>
  <p:clrMapOvr>
    <a:masterClrMapping/>
  </p:clrMapOvr>
  <p:transition spd="slow">
    <p:blinds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5FF4C62-8906-43FE-AFFC-51F9DD3634E7}"/>
              </a:ext>
            </a:extLst>
          </p:cNvPr>
          <p:cNvSpPr/>
          <p:nvPr/>
        </p:nvSpPr>
        <p:spPr>
          <a:xfrm>
            <a:off x="1763713" y="182563"/>
            <a:ext cx="5599112" cy="10144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Сведения о результатах дополнительного </a:t>
            </a:r>
          </a:p>
          <a:p>
            <a:pPr algn="ctr">
              <a:defRPr/>
            </a:pP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профессионального образования персонала </a:t>
            </a:r>
          </a:p>
          <a:p>
            <a:pPr algn="ctr">
              <a:defRPr/>
            </a:pP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ООО «Клиника </a:t>
            </a:r>
            <a:r>
              <a:rPr lang="ru-RU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Аданая</a:t>
            </a:r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» в 2018 г.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D6F52D19-E21F-4AED-BB28-F4999E9C348D}"/>
              </a:ext>
            </a:extLst>
          </p:cNvPr>
          <p:cNvGraphicFramePr>
            <a:graphicFrameLocks noGrp="1"/>
          </p:cNvGraphicFramePr>
          <p:nvPr/>
        </p:nvGraphicFramePr>
        <p:xfrm>
          <a:off x="395288" y="2697163"/>
          <a:ext cx="8280400" cy="2887444"/>
        </p:xfrm>
        <a:graphic>
          <a:graphicData uri="http://schemas.openxmlformats.org/drawingml/2006/table">
            <a:tbl>
              <a:tblPr/>
              <a:tblGrid>
                <a:gridCol w="3024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59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48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6324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Категории должностей 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Всего работников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Из них получили доп.проф.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образование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В т.ч. по образовательным программам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51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повышение квалификации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переподготовки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42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Руководители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6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42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Административный персонал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3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42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Врачебный персонал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8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2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2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42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Сестринский персонал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8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-52388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-523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8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8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8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Итого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25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10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10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5409" name="Picture 4" descr="C:\Users\max\Desktop\Клиника Аданая\Logofin.png">
            <a:extLst>
              <a:ext uri="{FF2B5EF4-FFF2-40B4-BE49-F238E27FC236}">
                <a16:creationId xmlns:a16="http://schemas.microsoft.com/office/drawing/2014/main" id="{6DE1BA6D-45AD-4DD1-83F6-67E0452D28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635625"/>
            <a:ext cx="19621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EEE8FA4-7264-447D-AC04-979C256346A0}"/>
              </a:ext>
            </a:extLst>
          </p:cNvPr>
          <p:cNvSpPr/>
          <p:nvPr/>
        </p:nvSpPr>
        <p:spPr>
          <a:xfrm>
            <a:off x="8460432" y="6339968"/>
            <a:ext cx="67074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</a:rPr>
              <a:t>13</a:t>
            </a:r>
          </a:p>
        </p:txBody>
      </p:sp>
    </p:spTree>
  </p:cSld>
  <p:clrMapOvr>
    <a:masterClrMapping/>
  </p:clrMapOvr>
  <p:transition spd="slow">
    <p:blinds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5">
            <a:extLst>
              <a:ext uri="{FF2B5EF4-FFF2-40B4-BE49-F238E27FC236}">
                <a16:creationId xmlns:a16="http://schemas.microsoft.com/office/drawing/2014/main" id="{9B6982F0-2430-4077-8D3D-AE2AB99EEA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182563"/>
            <a:ext cx="63706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>
                <a:solidFill>
                  <a:schemeClr val="bg1"/>
                </a:solidFill>
              </a:rPr>
              <a:t>Рекомендуемый график подготовки и форма заявки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7C09DA72-7A4B-4E6E-BFD7-6E13F4E91D06}"/>
              </a:ext>
            </a:extLst>
          </p:cNvPr>
          <p:cNvGraphicFramePr>
            <a:graphicFrameLocks noGrp="1"/>
          </p:cNvGraphicFramePr>
          <p:nvPr/>
        </p:nvGraphicFramePr>
        <p:xfrm>
          <a:off x="539750" y="1412875"/>
          <a:ext cx="8208963" cy="41719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43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06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72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5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 №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Название мероприятия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Дата проведения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Ответственный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16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1.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Подготовка заявок на повышение квалификации, уточнение контактов с местами повышения квалификации, согласование стоимости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В течение 2019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Руководители структурных подразделений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2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2.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Формирование сводной заявки от организации и списка сотрудников на повышение квалификации на 2020 год. Заявки подаются в электронном виде и на бумажном носителе по установленной форме.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октябрь 2019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Руководители структурных подразделений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6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3.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Рассмотрение и корректировка заявок 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ноябрь 2019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Менеджер по персоналу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6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4.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Утверждение Плана повышения квалификации на 2020 г.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декабрь 2019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Дирекция клиники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6419" name="Picture 4" descr="C:\Users\max\Desktop\Клиника Аданая\Logofin.png">
            <a:extLst>
              <a:ext uri="{FF2B5EF4-FFF2-40B4-BE49-F238E27FC236}">
                <a16:creationId xmlns:a16="http://schemas.microsoft.com/office/drawing/2014/main" id="{33D9B0CA-9861-4119-8F0E-8733402869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635625"/>
            <a:ext cx="19621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1F52FF5E-7915-4BB6-B10D-FD85DCA5E18D}"/>
              </a:ext>
            </a:extLst>
          </p:cNvPr>
          <p:cNvSpPr/>
          <p:nvPr/>
        </p:nvSpPr>
        <p:spPr>
          <a:xfrm>
            <a:off x="8460432" y="6339968"/>
            <a:ext cx="67074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</a:rPr>
              <a:t>14</a:t>
            </a:r>
          </a:p>
        </p:txBody>
      </p:sp>
    </p:spTree>
  </p:cSld>
  <p:clrMapOvr>
    <a:masterClrMapping/>
  </p:clrMapOvr>
  <p:transition spd="slow">
    <p:blinds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5">
            <a:extLst>
              <a:ext uri="{FF2B5EF4-FFF2-40B4-BE49-F238E27FC236}">
                <a16:creationId xmlns:a16="http://schemas.microsoft.com/office/drawing/2014/main" id="{86F2C05A-464F-4F8C-AEA4-DFB9CF52E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212725"/>
            <a:ext cx="67833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>
                <a:solidFill>
                  <a:schemeClr val="bg1"/>
                </a:solidFill>
              </a:rPr>
              <a:t>Мероприятия по повышению квалификации персонала</a:t>
            </a:r>
          </a:p>
        </p:txBody>
      </p:sp>
      <p:sp>
        <p:nvSpPr>
          <p:cNvPr id="17411" name="Прямоугольник 1">
            <a:extLst>
              <a:ext uri="{FF2B5EF4-FFF2-40B4-BE49-F238E27FC236}">
                <a16:creationId xmlns:a16="http://schemas.microsoft.com/office/drawing/2014/main" id="{F90221C6-7D8D-4128-B31A-C0E5E5ACE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150" y="1484313"/>
            <a:ext cx="8351838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chemeClr val="bg1"/>
                </a:solidFill>
              </a:rPr>
              <a:t>– планирование потребности в повышении квалификации на очередной год;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chemeClr val="bg1"/>
                </a:solidFill>
              </a:rPr>
              <a:t>– подключение рабочих мест врачей ООО «Клиника </a:t>
            </a:r>
            <a:r>
              <a:rPr lang="ru-RU" altLang="ru-RU" sz="1800" dirty="0" err="1">
                <a:solidFill>
                  <a:schemeClr val="bg1"/>
                </a:solidFill>
              </a:rPr>
              <a:t>Аданая</a:t>
            </a:r>
            <a:r>
              <a:rPr lang="ru-RU" altLang="ru-RU" sz="1800" dirty="0">
                <a:solidFill>
                  <a:schemeClr val="bg1"/>
                </a:solidFill>
              </a:rPr>
              <a:t>» к сервису «Электронное рабочее место врача» с целью обеспечения непрерывного обучения;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chemeClr val="bg1"/>
                </a:solidFill>
              </a:rPr>
              <a:t>– для повышения квалификации среднего медицинского персонала предлагается внедрение такой формы, как мастер-класс;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chemeClr val="bg1"/>
                </a:solidFill>
              </a:rPr>
              <a:t>– развитие самообразования среднего медицинского персонала путем обеспечения персонала рабочими тетрадями;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chemeClr val="bg1"/>
                </a:solidFill>
              </a:rPr>
              <a:t>– стимулирование среднего медицинского персонала на прохождение повышения квалификации с помощью проведения конкурса «Лучший в профессии».</a:t>
            </a:r>
          </a:p>
        </p:txBody>
      </p:sp>
      <p:pic>
        <p:nvPicPr>
          <p:cNvPr id="17412" name="Picture 2" descr="D:\110619 new\галка.gif">
            <a:extLst>
              <a:ext uri="{FF2B5EF4-FFF2-40B4-BE49-F238E27FC236}">
                <a16:creationId xmlns:a16="http://schemas.microsoft.com/office/drawing/2014/main" id="{29401250-AAC2-42E1-99E2-713EDE325D2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96975"/>
            <a:ext cx="5524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2" descr="D:\110619 new\галка.gif">
            <a:extLst>
              <a:ext uri="{FF2B5EF4-FFF2-40B4-BE49-F238E27FC236}">
                <a16:creationId xmlns:a16="http://schemas.microsoft.com/office/drawing/2014/main" id="{A9D8CD19-B58F-4E37-BE9A-984474C3495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11338"/>
            <a:ext cx="5524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2" descr="D:\110619 new\галка.gif">
            <a:extLst>
              <a:ext uri="{FF2B5EF4-FFF2-40B4-BE49-F238E27FC236}">
                <a16:creationId xmlns:a16="http://schemas.microsoft.com/office/drawing/2014/main" id="{8F248865-871B-48C7-986D-7C5B41F126F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870200"/>
            <a:ext cx="5524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2" descr="D:\110619 new\галка.gif">
            <a:extLst>
              <a:ext uri="{FF2B5EF4-FFF2-40B4-BE49-F238E27FC236}">
                <a16:creationId xmlns:a16="http://schemas.microsoft.com/office/drawing/2014/main" id="{2E91C8C3-BCE6-406B-A563-8E826C144EB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716338"/>
            <a:ext cx="5524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2" descr="D:\110619 new\галка.gif">
            <a:extLst>
              <a:ext uri="{FF2B5EF4-FFF2-40B4-BE49-F238E27FC236}">
                <a16:creationId xmlns:a16="http://schemas.microsoft.com/office/drawing/2014/main" id="{34962CAF-7742-4367-8F2E-4FCC485BEDA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508500"/>
            <a:ext cx="5524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4" descr="C:\Users\max\Desktop\Клиника Аданая\Logofin.png">
            <a:extLst>
              <a:ext uri="{FF2B5EF4-FFF2-40B4-BE49-F238E27FC236}">
                <a16:creationId xmlns:a16="http://schemas.microsoft.com/office/drawing/2014/main" id="{8E3FCDB1-C19D-431F-BEF3-940512BF4F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635625"/>
            <a:ext cx="19621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A8223887-4F72-486C-A816-0A53BBA9A880}"/>
              </a:ext>
            </a:extLst>
          </p:cNvPr>
          <p:cNvSpPr/>
          <p:nvPr/>
        </p:nvSpPr>
        <p:spPr>
          <a:xfrm>
            <a:off x="8460432" y="6339968"/>
            <a:ext cx="67074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</a:rPr>
              <a:t>15</a:t>
            </a:r>
          </a:p>
        </p:txBody>
      </p:sp>
    </p:spTree>
  </p:cSld>
  <p:clrMapOvr>
    <a:masterClrMapping/>
  </p:clrMapOvr>
  <p:transition spd="slow">
    <p:blinds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73D903-3E0D-47AC-984E-4F4AA4228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6178698"/>
          </a:xfrm>
        </p:spPr>
        <p:txBody>
          <a:bodyPr/>
          <a:lstStyle/>
          <a:p>
            <a:r>
              <a:rPr lang="ru-RU" sz="3200" dirty="0">
                <a:solidFill>
                  <a:schemeClr val="bg1"/>
                </a:solidFill>
              </a:rPr>
              <a:t>Экономический эффект - 177,75 тыс. руб.</a:t>
            </a:r>
            <a:br>
              <a:rPr lang="ru-RU" sz="3200" dirty="0">
                <a:solidFill>
                  <a:schemeClr val="bg1"/>
                </a:solidFill>
              </a:rPr>
            </a:br>
            <a:br>
              <a:rPr lang="ru-RU" sz="3200" dirty="0">
                <a:solidFill>
                  <a:schemeClr val="bg1"/>
                </a:solidFill>
              </a:rPr>
            </a:br>
            <a:r>
              <a:rPr lang="ru-RU" sz="3200" dirty="0">
                <a:solidFill>
                  <a:schemeClr val="bg1"/>
                </a:solidFill>
              </a:rPr>
              <a:t>Срок окупаемости - 4 месяца.</a:t>
            </a:r>
            <a:br>
              <a:rPr lang="ru-RU" sz="3200" dirty="0">
                <a:solidFill>
                  <a:schemeClr val="bg1"/>
                </a:solidFill>
              </a:rPr>
            </a:br>
            <a:br>
              <a:rPr lang="ru-RU" sz="3200" dirty="0">
                <a:solidFill>
                  <a:schemeClr val="bg1"/>
                </a:solidFill>
              </a:rPr>
            </a:br>
            <a:r>
              <a:rPr lang="ru-RU" sz="3200" dirty="0">
                <a:solidFill>
                  <a:schemeClr val="bg1"/>
                </a:solidFill>
              </a:rPr>
              <a:t>Эффективность мероприятий - 3,2.</a:t>
            </a:r>
            <a:br>
              <a:rPr lang="ru-RU" sz="3200" dirty="0">
                <a:solidFill>
                  <a:schemeClr val="bg1"/>
                </a:solidFill>
              </a:rPr>
            </a:br>
            <a:br>
              <a:rPr lang="ru-RU" sz="32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rgbClr val="FF0000"/>
                </a:solidFill>
              </a:rPr>
              <a:t>Мероприятия являются эффективными. </a:t>
            </a:r>
          </a:p>
        </p:txBody>
      </p:sp>
    </p:spTree>
    <p:extLst>
      <p:ext uri="{BB962C8B-B14F-4D97-AF65-F5344CB8AC3E}">
        <p14:creationId xmlns:p14="http://schemas.microsoft.com/office/powerpoint/2010/main" val="4289379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1">
            <a:extLst>
              <a:ext uri="{FF2B5EF4-FFF2-40B4-BE49-F238E27FC236}">
                <a16:creationId xmlns:a16="http://schemas.microsoft.com/office/drawing/2014/main" id="{FD0EADF4-8A7F-4020-B859-0A0D9DE60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8240" y="2924175"/>
            <a:ext cx="392447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dirty="0">
                <a:solidFill>
                  <a:schemeClr val="bg1"/>
                </a:solidFill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dirty="0">
                <a:solidFill>
                  <a:schemeClr val="bg1"/>
                </a:solidFill>
              </a:rPr>
              <a:t>Спасибо за внимание!</a:t>
            </a:r>
          </a:p>
        </p:txBody>
      </p:sp>
      <p:pic>
        <p:nvPicPr>
          <p:cNvPr id="18435" name="Picture 4" descr="C:\Users\max\Desktop\Клиника Аданая\Logofin.png">
            <a:extLst>
              <a:ext uri="{FF2B5EF4-FFF2-40B4-BE49-F238E27FC236}">
                <a16:creationId xmlns:a16="http://schemas.microsoft.com/office/drawing/2014/main" id="{9AE46FFB-DB0C-4A53-8096-3E90625E75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635625"/>
            <a:ext cx="19621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blinds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C:\Users\max\Desktop\Клиника Аданая\Logofin.png">
            <a:extLst>
              <a:ext uri="{FF2B5EF4-FFF2-40B4-BE49-F238E27FC236}">
                <a16:creationId xmlns:a16="http://schemas.microsoft.com/office/drawing/2014/main" id="{37F53F61-0187-4846-A3FA-90FF02A705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635625"/>
            <a:ext cx="19621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Прямоугольник 5">
            <a:extLst>
              <a:ext uri="{FF2B5EF4-FFF2-40B4-BE49-F238E27FC236}">
                <a16:creationId xmlns:a16="http://schemas.microsoft.com/office/drawing/2014/main" id="{9B712E47-C9C4-44FB-96C5-FAEAD383C6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9450" y="182563"/>
            <a:ext cx="51435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chemeClr val="bg1"/>
                </a:solidFill>
              </a:rPr>
              <a:t>Актуальность  темы исследования</a:t>
            </a:r>
          </a:p>
        </p:txBody>
      </p:sp>
      <p:sp>
        <p:nvSpPr>
          <p:cNvPr id="3076" name="Прямоугольник 6">
            <a:extLst>
              <a:ext uri="{FF2B5EF4-FFF2-40B4-BE49-F238E27FC236}">
                <a16:creationId xmlns:a16="http://schemas.microsoft.com/office/drawing/2014/main" id="{600CCC78-BE77-479E-A5B4-39EC015A8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052513"/>
            <a:ext cx="763428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chemeClr val="bg1"/>
                </a:solidFill>
              </a:rPr>
              <a:t>              Постоянная потребность медицинских учреждений в высококвалифицированных кадрах обусловила развитие медицинского образования в России. К наиболее значимым факторам следует отнести острую потребность в высококвалифицированных медицинских кадрах; рост влияния медицины на жизнь людей; внедрение инноваций и развитие технологий в области медицины; возрастание популярности медицинской профессии в обществе.</a:t>
            </a:r>
          </a:p>
        </p:txBody>
      </p:sp>
      <p:sp>
        <p:nvSpPr>
          <p:cNvPr id="3077" name="Прямоугольник 7">
            <a:extLst>
              <a:ext uri="{FF2B5EF4-FFF2-40B4-BE49-F238E27FC236}">
                <a16:creationId xmlns:a16="http://schemas.microsoft.com/office/drawing/2014/main" id="{EA8A8F21-F5A2-4855-8D7B-1A0E23F7D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363" y="3960813"/>
            <a:ext cx="75596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chemeClr val="bg1"/>
                </a:solidFill>
              </a:rPr>
              <a:t>Объект исследования - ООО «Клиника Аданая».</a:t>
            </a:r>
          </a:p>
        </p:txBody>
      </p:sp>
      <p:sp>
        <p:nvSpPr>
          <p:cNvPr id="3078" name="Прямоугольник 8">
            <a:extLst>
              <a:ext uri="{FF2B5EF4-FFF2-40B4-BE49-F238E27FC236}">
                <a16:creationId xmlns:a16="http://schemas.microsoft.com/office/drawing/2014/main" id="{AA344CC7-F4D5-47DD-8AF0-3391A4286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1738" y="5013325"/>
            <a:ext cx="66389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chemeClr val="bg1"/>
                </a:solidFill>
              </a:rPr>
              <a:t>Предмет исследования - система повышения квалификации персонала.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0982907-5303-4016-8BFB-352A67BC3553}"/>
              </a:ext>
            </a:extLst>
          </p:cNvPr>
          <p:cNvSpPr/>
          <p:nvPr/>
        </p:nvSpPr>
        <p:spPr>
          <a:xfrm>
            <a:off x="8807652" y="6339968"/>
            <a:ext cx="32352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</a:rPr>
              <a:t>2</a:t>
            </a:r>
          </a:p>
        </p:txBody>
      </p:sp>
    </p:spTree>
  </p:cSld>
  <p:clrMapOvr>
    <a:masterClrMapping/>
  </p:clrMapOvr>
  <p:transition spd="slow">
    <p:blinds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5">
            <a:extLst>
              <a:ext uri="{FF2B5EF4-FFF2-40B4-BE49-F238E27FC236}">
                <a16:creationId xmlns:a16="http://schemas.microsoft.com/office/drawing/2014/main" id="{1CC8689D-9D9E-4103-9513-731C7A9659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9450" y="182563"/>
            <a:ext cx="52927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chemeClr val="bg1"/>
                </a:solidFill>
              </a:rPr>
              <a:t>ЦЕЛЬ И ЗАДАЧИ ИССЛЕДОВАНИЯ</a:t>
            </a:r>
          </a:p>
        </p:txBody>
      </p:sp>
      <p:sp>
        <p:nvSpPr>
          <p:cNvPr id="4099" name="Прямоугольник 1">
            <a:extLst>
              <a:ext uri="{FF2B5EF4-FFF2-40B4-BE49-F238E27FC236}">
                <a16:creationId xmlns:a16="http://schemas.microsoft.com/office/drawing/2014/main" id="{36BD55A6-20B1-4696-BBFF-1258C6D84E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908050"/>
            <a:ext cx="86423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chemeClr val="bg1"/>
                </a:solidFill>
              </a:rPr>
              <a:t>    Цель выпускной квалификационной работы заключается в исследовании теоретических основ и разработке путей повышения квалификации медицинского персонала современных медицинских организаций</a:t>
            </a:r>
          </a:p>
        </p:txBody>
      </p:sp>
      <p:sp>
        <p:nvSpPr>
          <p:cNvPr id="4100" name="Прямоугольник 2">
            <a:extLst>
              <a:ext uri="{FF2B5EF4-FFF2-40B4-BE49-F238E27FC236}">
                <a16:creationId xmlns:a16="http://schemas.microsoft.com/office/drawing/2014/main" id="{6F7969CB-3249-472A-90E0-64B7C41971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275" y="2133600"/>
            <a:ext cx="14906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chemeClr val="bg1"/>
                </a:solidFill>
              </a:rPr>
              <a:t>Задачи:</a:t>
            </a:r>
          </a:p>
        </p:txBody>
      </p:sp>
      <p:grpSp>
        <p:nvGrpSpPr>
          <p:cNvPr id="4101" name="Group 7">
            <a:extLst>
              <a:ext uri="{FF2B5EF4-FFF2-40B4-BE49-F238E27FC236}">
                <a16:creationId xmlns:a16="http://schemas.microsoft.com/office/drawing/2014/main" id="{887350EE-028E-4AA2-A05D-71A3FB8EC1BC}"/>
              </a:ext>
            </a:extLst>
          </p:cNvPr>
          <p:cNvGrpSpPr>
            <a:grpSpLocks/>
          </p:cNvGrpSpPr>
          <p:nvPr/>
        </p:nvGrpSpPr>
        <p:grpSpPr bwMode="auto">
          <a:xfrm>
            <a:off x="487363" y="3078163"/>
            <a:ext cx="8188325" cy="533400"/>
            <a:chOff x="1256" y="2044"/>
            <a:chExt cx="3208" cy="336"/>
          </a:xfrm>
        </p:grpSpPr>
        <p:sp>
          <p:nvSpPr>
            <p:cNvPr id="4115" name="Line 8">
              <a:extLst>
                <a:ext uri="{FF2B5EF4-FFF2-40B4-BE49-F238E27FC236}">
                  <a16:creationId xmlns:a16="http://schemas.microsoft.com/office/drawing/2014/main" id="{1F56426A-34FB-4C80-AD71-9599B3071AAA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6" name="Rectangle 9">
              <a:extLst>
                <a:ext uri="{FF2B5EF4-FFF2-40B4-BE49-F238E27FC236}">
                  <a16:creationId xmlns:a16="http://schemas.microsoft.com/office/drawing/2014/main" id="{D9A68967-FDC2-4846-AFFD-BDCAB16685B7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16" y="2117"/>
              <a:ext cx="302" cy="221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475E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4117" name="Text Box 11">
              <a:extLst>
                <a:ext uri="{FF2B5EF4-FFF2-40B4-BE49-F238E27FC236}">
                  <a16:creationId xmlns:a16="http://schemas.microsoft.com/office/drawing/2014/main" id="{CCA50A93-6FF9-4CAD-B001-23E35C28994A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204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400" b="1"/>
                <a:t>1</a:t>
              </a:r>
            </a:p>
          </p:txBody>
        </p:sp>
      </p:grpSp>
      <p:grpSp>
        <p:nvGrpSpPr>
          <p:cNvPr id="4102" name="Group 12">
            <a:extLst>
              <a:ext uri="{FF2B5EF4-FFF2-40B4-BE49-F238E27FC236}">
                <a16:creationId xmlns:a16="http://schemas.microsoft.com/office/drawing/2014/main" id="{6C5B6F9F-2BBA-4889-BCC9-5643DEEE2F2D}"/>
              </a:ext>
            </a:extLst>
          </p:cNvPr>
          <p:cNvGrpSpPr>
            <a:grpSpLocks/>
          </p:cNvGrpSpPr>
          <p:nvPr/>
        </p:nvGrpSpPr>
        <p:grpSpPr bwMode="auto">
          <a:xfrm>
            <a:off x="487363" y="3916363"/>
            <a:ext cx="8188325" cy="533400"/>
            <a:chOff x="1256" y="2654"/>
            <a:chExt cx="3208" cy="336"/>
          </a:xfrm>
        </p:grpSpPr>
        <p:sp>
          <p:nvSpPr>
            <p:cNvPr id="4112" name="Line 13">
              <a:extLst>
                <a:ext uri="{FF2B5EF4-FFF2-40B4-BE49-F238E27FC236}">
                  <a16:creationId xmlns:a16="http://schemas.microsoft.com/office/drawing/2014/main" id="{56A721A1-9D82-42F5-B67F-824C88434BE0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3" name="Rectangle 14">
              <a:extLst>
                <a:ext uri="{FF2B5EF4-FFF2-40B4-BE49-F238E27FC236}">
                  <a16:creationId xmlns:a16="http://schemas.microsoft.com/office/drawing/2014/main" id="{2BCC8B4E-1A58-40DC-A71B-693434F68D80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20" y="2719"/>
              <a:ext cx="302" cy="230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2F47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4114" name="Text Box 16">
              <a:extLst>
                <a:ext uri="{FF2B5EF4-FFF2-40B4-BE49-F238E27FC236}">
                  <a16:creationId xmlns:a16="http://schemas.microsoft.com/office/drawing/2014/main" id="{D3092C45-C559-4E8E-9165-3700421A979B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265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400" b="1"/>
                <a:t>2</a:t>
              </a:r>
            </a:p>
          </p:txBody>
        </p:sp>
      </p:grpSp>
      <p:grpSp>
        <p:nvGrpSpPr>
          <p:cNvPr id="4103" name="Group 17">
            <a:extLst>
              <a:ext uri="{FF2B5EF4-FFF2-40B4-BE49-F238E27FC236}">
                <a16:creationId xmlns:a16="http://schemas.microsoft.com/office/drawing/2014/main" id="{CBBC3B83-B59B-4BA3-A32E-4C40FF9C78B3}"/>
              </a:ext>
            </a:extLst>
          </p:cNvPr>
          <p:cNvGrpSpPr>
            <a:grpSpLocks/>
          </p:cNvGrpSpPr>
          <p:nvPr/>
        </p:nvGrpSpPr>
        <p:grpSpPr bwMode="auto">
          <a:xfrm>
            <a:off x="485775" y="5238750"/>
            <a:ext cx="8189913" cy="533400"/>
            <a:chOff x="1255" y="3244"/>
            <a:chExt cx="3209" cy="336"/>
          </a:xfrm>
        </p:grpSpPr>
        <p:sp>
          <p:nvSpPr>
            <p:cNvPr id="4109" name="Line 18">
              <a:extLst>
                <a:ext uri="{FF2B5EF4-FFF2-40B4-BE49-F238E27FC236}">
                  <a16:creationId xmlns:a16="http://schemas.microsoft.com/office/drawing/2014/main" id="{485C3194-3457-4C71-8770-5577E82B6F8D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0" name="Rectangle 19">
              <a:extLst>
                <a:ext uri="{FF2B5EF4-FFF2-40B4-BE49-F238E27FC236}">
                  <a16:creationId xmlns:a16="http://schemas.microsoft.com/office/drawing/2014/main" id="{D4732409-19A0-420B-A4F4-9E29CFDCEA6C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21" y="3306"/>
              <a:ext cx="302" cy="234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764718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99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4111" name="Text Box 21">
              <a:extLst>
                <a:ext uri="{FF2B5EF4-FFF2-40B4-BE49-F238E27FC236}">
                  <a16:creationId xmlns:a16="http://schemas.microsoft.com/office/drawing/2014/main" id="{7E41CEC6-7EC3-4891-9F64-1A507E43BE09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324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400" b="1"/>
                <a:t>3</a:t>
              </a:r>
            </a:p>
          </p:txBody>
        </p:sp>
      </p:grpSp>
      <p:sp>
        <p:nvSpPr>
          <p:cNvPr id="4104" name="Прямоугольник 3">
            <a:extLst>
              <a:ext uri="{FF2B5EF4-FFF2-40B4-BE49-F238E27FC236}">
                <a16:creationId xmlns:a16="http://schemas.microsoft.com/office/drawing/2014/main" id="{317AB547-1468-456E-8BBF-E7D9492FDB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1650" y="2946400"/>
            <a:ext cx="69119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chemeClr val="bg1"/>
                </a:solidFill>
              </a:rPr>
              <a:t>рассмотреть теоретические основы повышения квалификации персонала</a:t>
            </a:r>
          </a:p>
        </p:txBody>
      </p:sp>
      <p:sp>
        <p:nvSpPr>
          <p:cNvPr id="4105" name="Прямоугольник 4">
            <a:extLst>
              <a:ext uri="{FF2B5EF4-FFF2-40B4-BE49-F238E27FC236}">
                <a16:creationId xmlns:a16="http://schemas.microsoft.com/office/drawing/2014/main" id="{E4052EAA-47B1-4249-83F2-A9B426EE7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6575" y="3741738"/>
            <a:ext cx="68691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chemeClr val="bg1"/>
                </a:solidFill>
              </a:rPr>
              <a:t>провести исследование способов и проблем повышения квалификации персонала в ООО «Клиника Аданая»</a:t>
            </a:r>
          </a:p>
        </p:txBody>
      </p:sp>
      <p:sp>
        <p:nvSpPr>
          <p:cNvPr id="4106" name="Прямоугольник 39">
            <a:extLst>
              <a:ext uri="{FF2B5EF4-FFF2-40B4-BE49-F238E27FC236}">
                <a16:creationId xmlns:a16="http://schemas.microsoft.com/office/drawing/2014/main" id="{F1B2AEC4-EE6D-48CC-8AEA-FCD3675AC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7688" y="4524375"/>
            <a:ext cx="70754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chemeClr val="bg1"/>
                </a:solidFill>
              </a:rPr>
              <a:t>предложить пути развития форм и методов повышения квалификации персонала на примере ООО «Клиника Аданая» и провести оценку экономической эффективности предложенных мероприятий</a:t>
            </a:r>
          </a:p>
        </p:txBody>
      </p:sp>
      <p:pic>
        <p:nvPicPr>
          <p:cNvPr id="4107" name="Picture 4" descr="C:\Users\max\Desktop\Клиника Аданая\Logofin.png">
            <a:extLst>
              <a:ext uri="{FF2B5EF4-FFF2-40B4-BE49-F238E27FC236}">
                <a16:creationId xmlns:a16="http://schemas.microsoft.com/office/drawing/2014/main" id="{749AF31B-06E4-4205-B0D7-8D71A1E5DE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635625"/>
            <a:ext cx="19621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A3B8EEAD-621B-4357-8120-2FC88D09B887}"/>
              </a:ext>
            </a:extLst>
          </p:cNvPr>
          <p:cNvSpPr/>
          <p:nvPr/>
        </p:nvSpPr>
        <p:spPr>
          <a:xfrm>
            <a:off x="8807652" y="6339968"/>
            <a:ext cx="32352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</a:rPr>
              <a:t>3</a:t>
            </a:r>
          </a:p>
        </p:txBody>
      </p:sp>
    </p:spTree>
  </p:cSld>
  <p:clrMapOvr>
    <a:masterClrMapping/>
  </p:clrMapOvr>
  <p:transition spd="slow">
    <p:blinds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DBF069-4476-4A4B-BF36-CCB7CEDC75E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700" b="0" i="1" dirty="0">
                <a:solidFill>
                  <a:schemeClr val="bg1"/>
                </a:solidFill>
              </a:rPr>
              <a:t>Мы лечим руками, сердцем и словом.</a:t>
            </a:r>
            <a:endParaRPr lang="ru-RU" sz="3700" dirty="0">
              <a:solidFill>
                <a:schemeClr val="bg1"/>
              </a:solidFill>
            </a:endParaRP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3A67631-BED1-43A9-A715-107E1678165C}"/>
              </a:ext>
            </a:extLst>
          </p:cNvPr>
          <p:cNvSpPr>
            <a:spLocks noGrp="1"/>
          </p:cNvSpPr>
          <p:nvPr>
            <p:ph sz="half" idx="1"/>
          </p:nvPr>
        </p:nvSpPr>
        <p:spPr bwMode="auto"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anchor="t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sz="2600" dirty="0">
                <a:solidFill>
                  <a:schemeClr val="bg1"/>
                </a:solidFill>
              </a:rPr>
              <a:t>Человеческий организм – это единое целое, в котором фундаментом является стопа, а опорой — позвоночник.  Состояние нашего здоровья напрямую связано с состоянием опорно-двигательного аппарата.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256A12CB-9BCE-4F60-8CF7-56E8A0D25E4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843881"/>
            <a:ext cx="4038600" cy="4038600"/>
          </a:xfrm>
          <a:prstGeom prst="rect">
            <a:avLst/>
          </a:prstGeom>
          <a:noFill/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0325F3E-A91F-407C-8933-ECBA020E7161}"/>
              </a:ext>
            </a:extLst>
          </p:cNvPr>
          <p:cNvSpPr/>
          <p:nvPr/>
        </p:nvSpPr>
        <p:spPr>
          <a:xfrm>
            <a:off x="8604448" y="6047114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895268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 descr="Изображение выглядит как снимок экрана&#10;&#10;Автоматически созданное описание">
            <a:extLst>
              <a:ext uri="{FF2B5EF4-FFF2-40B4-BE49-F238E27FC236}">
                <a16:creationId xmlns:a16="http://schemas.microsoft.com/office/drawing/2014/main" id="{077AA04E-E10C-4ECE-B8EB-7770165919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02430"/>
            <a:ext cx="8229600" cy="4184542"/>
          </a:xfrm>
          <a:solidFill>
            <a:srgbClr val="FFFFFF"/>
          </a:solidFill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EA86AF9E-66A2-4E36-B056-7AEB14D25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/>
          <a:lstStyle/>
          <a:p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>Организационная структура </a:t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>ООО «Клиника </a:t>
            </a:r>
            <a:r>
              <a:rPr lang="ru-RU" sz="4000" dirty="0" err="1">
                <a:solidFill>
                  <a:schemeClr val="bg1"/>
                </a:solidFill>
              </a:rPr>
              <a:t>Аданая</a:t>
            </a:r>
            <a:r>
              <a:rPr lang="ru-RU" sz="4000" dirty="0">
                <a:solidFill>
                  <a:schemeClr val="bg1"/>
                </a:solidFill>
              </a:rPr>
              <a:t>»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5DD7AACE-D87B-4339-97C7-6E68FC8EF298}"/>
              </a:ext>
            </a:extLst>
          </p:cNvPr>
          <p:cNvSpPr/>
          <p:nvPr/>
        </p:nvSpPr>
        <p:spPr>
          <a:xfrm>
            <a:off x="8807652" y="6339968"/>
            <a:ext cx="32352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070567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5">
            <a:extLst>
              <a:ext uri="{FF2B5EF4-FFF2-40B4-BE49-F238E27FC236}">
                <a16:creationId xmlns:a16="http://schemas.microsoft.com/office/drawing/2014/main" id="{726DBC4C-D207-4C41-9344-DAE372AF93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3100" y="182563"/>
            <a:ext cx="54848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>
                <a:solidFill>
                  <a:schemeClr val="bg1"/>
                </a:solidFill>
              </a:rPr>
              <a:t>Структура выручки ООО «Клиника Аданая»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>
                <a:solidFill>
                  <a:schemeClr val="bg1"/>
                </a:solidFill>
              </a:rPr>
              <a:t>по каналам продаж в 2018 г., %</a:t>
            </a:r>
          </a:p>
        </p:txBody>
      </p:sp>
      <p:graphicFrame>
        <p:nvGraphicFramePr>
          <p:cNvPr id="8195" name="Диаграмма 6">
            <a:extLst>
              <a:ext uri="{FF2B5EF4-FFF2-40B4-BE49-F238E27FC236}">
                <a16:creationId xmlns:a16="http://schemas.microsoft.com/office/drawing/2014/main" id="{09C07757-A72C-4EB1-AE37-59F0711F011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6550" y="1577975"/>
          <a:ext cx="8470900" cy="370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r:id="rId4" imgW="8474174" imgH="3700593" progId="Excel.Chart.8">
                  <p:embed/>
                </p:oleObj>
              </mc:Choice>
              <mc:Fallback>
                <p:oleObj r:id="rId4" imgW="8474174" imgH="3700593" progId="Excel.Chart.8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550" y="1577975"/>
                        <a:ext cx="8470900" cy="3702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6" name="Picture 4" descr="C:\Users\max\Desktop\Клиника Аданая\Logofin.png">
            <a:extLst>
              <a:ext uri="{FF2B5EF4-FFF2-40B4-BE49-F238E27FC236}">
                <a16:creationId xmlns:a16="http://schemas.microsoft.com/office/drawing/2014/main" id="{479E1AC5-D3D2-4BC8-BA2F-E07538D570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635625"/>
            <a:ext cx="19621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9CBCFAF-AEE3-42F3-82EF-E5E72597E112}"/>
              </a:ext>
            </a:extLst>
          </p:cNvPr>
          <p:cNvSpPr/>
          <p:nvPr/>
        </p:nvSpPr>
        <p:spPr>
          <a:xfrm>
            <a:off x="8807652" y="6339968"/>
            <a:ext cx="32352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</a:rPr>
              <a:t>6</a:t>
            </a:r>
          </a:p>
        </p:txBody>
      </p:sp>
    </p:spTree>
  </p:cSld>
  <p:clrMapOvr>
    <a:masterClrMapping/>
  </p:clrMapOvr>
  <p:transition spd="slow">
    <p:blinds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5">
            <a:extLst>
              <a:ext uri="{FF2B5EF4-FFF2-40B4-BE49-F238E27FC236}">
                <a16:creationId xmlns:a16="http://schemas.microsoft.com/office/drawing/2014/main" id="{B61A9556-000A-4FFA-9DFD-A242BBAA3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3100" y="182563"/>
            <a:ext cx="48783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>
                <a:solidFill>
                  <a:schemeClr val="bg1"/>
                </a:solidFill>
              </a:rPr>
              <a:t>Динамика численности сотрудников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>
                <a:solidFill>
                  <a:schemeClr val="bg1"/>
                </a:solidFill>
              </a:rPr>
              <a:t>ООО «Клиника Аданая» в 2016-2018 гг.</a:t>
            </a:r>
          </a:p>
        </p:txBody>
      </p:sp>
      <p:graphicFrame>
        <p:nvGraphicFramePr>
          <p:cNvPr id="9219" name="Диаграмма 4">
            <a:extLst>
              <a:ext uri="{FF2B5EF4-FFF2-40B4-BE49-F238E27FC236}">
                <a16:creationId xmlns:a16="http://schemas.microsoft.com/office/drawing/2014/main" id="{A8B211BA-4DCD-4613-BFEE-427A70F378B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5913" y="1614488"/>
          <a:ext cx="8267700" cy="373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r:id="rId4" imgW="8266892" imgH="3737172" progId="Excel.Chart.8">
                  <p:embed/>
                </p:oleObj>
              </mc:Choice>
              <mc:Fallback>
                <p:oleObj r:id="rId4" imgW="8266892" imgH="3737172" progId="Excel.Chart.8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13" y="1614488"/>
                        <a:ext cx="8267700" cy="3736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0" name="Picture 4" descr="C:\Users\max\Desktop\Клиника Аданая\Logofin.png">
            <a:extLst>
              <a:ext uri="{FF2B5EF4-FFF2-40B4-BE49-F238E27FC236}">
                <a16:creationId xmlns:a16="http://schemas.microsoft.com/office/drawing/2014/main" id="{EE817DED-BF0C-46E2-AC1F-881C06A78E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635625"/>
            <a:ext cx="19621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732CD81-266C-4303-8C51-9B15F162EB17}"/>
              </a:ext>
            </a:extLst>
          </p:cNvPr>
          <p:cNvSpPr/>
          <p:nvPr/>
        </p:nvSpPr>
        <p:spPr>
          <a:xfrm>
            <a:off x="8807652" y="6339968"/>
            <a:ext cx="32352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</a:rPr>
              <a:t>7</a:t>
            </a:r>
          </a:p>
        </p:txBody>
      </p:sp>
    </p:spTree>
  </p:cSld>
  <p:clrMapOvr>
    <a:masterClrMapping/>
  </p:clrMapOvr>
  <p:transition spd="slow">
    <p:blinds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5">
            <a:extLst>
              <a:ext uri="{FF2B5EF4-FFF2-40B4-BE49-F238E27FC236}">
                <a16:creationId xmlns:a16="http://schemas.microsoft.com/office/drawing/2014/main" id="{20D32F57-BE3E-4FA1-806B-89EC7A88C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182563"/>
            <a:ext cx="6223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>
                <a:solidFill>
                  <a:schemeClr val="bg1"/>
                </a:solidFill>
              </a:rPr>
              <a:t>Характеристика кадрового состава врачебного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>
                <a:solidFill>
                  <a:schemeClr val="bg1"/>
                </a:solidFill>
              </a:rPr>
              <a:t>персонала ООО «Клиника Аданая» в 2016-2018 гг.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9734026E-6E19-442D-85BC-0908C0FE4947}"/>
              </a:ext>
            </a:extLst>
          </p:cNvPr>
          <p:cNvGraphicFramePr>
            <a:graphicFrameLocks noGrp="1"/>
          </p:cNvGraphicFramePr>
          <p:nvPr/>
        </p:nvGraphicFramePr>
        <p:xfrm>
          <a:off x="468313" y="1125538"/>
          <a:ext cx="8351837" cy="468153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608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4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90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0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49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Должность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2" marR="527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Специальность 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2" marR="527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Ученая степень 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2" marR="527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Стаж работы, лет 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2" marR="52702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9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Главный врач 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2" marR="527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Неврология 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2" marR="527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Кандидат медицинских наук, академик Российской Академии медико-технических наук, невролог, мануальный терапевт, </a:t>
                      </a:r>
                      <a:r>
                        <a:rPr lang="ru-RU" sz="1100" dirty="0" err="1">
                          <a:solidFill>
                            <a:schemeClr val="bg1"/>
                          </a:solidFill>
                          <a:effectLst/>
                        </a:rPr>
                        <a:t>дефанотерапевт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2" marR="527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2" marR="52702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Врач-остеопат, невролог, </a:t>
                      </a:r>
                      <a:r>
                        <a:rPr lang="ru-RU" sz="1100" dirty="0" err="1">
                          <a:solidFill>
                            <a:schemeClr val="bg1"/>
                          </a:solidFill>
                          <a:effectLst/>
                        </a:rPr>
                        <a:t>реабилитолог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,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2" marR="527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Лечебное дело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2" marR="527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Нет 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2" marR="527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2" marR="52702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Врач спортивной медицины, мануальный терапевт, невролог, физиотерапевт, </a:t>
                      </a:r>
                      <a:r>
                        <a:rPr lang="ru-RU" sz="1100" dirty="0" err="1">
                          <a:solidFill>
                            <a:schemeClr val="bg1"/>
                          </a:solidFill>
                          <a:effectLst/>
                        </a:rPr>
                        <a:t>рефлексотерапевт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2" marR="527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Врачебное дело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2" marR="527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Нет 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2" marR="527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23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2" marR="52702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9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Остеопат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2" marR="527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Лечебный, Анестезиология-реанимация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2" marR="527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Нет 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2" marR="527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2" marR="52702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Травматолог-ортопед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2" marR="527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Лечебное дело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2" marR="527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Кандидат медицинских наук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2" marR="527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2" marR="52702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5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Врач невролог, мануальный терапевт, рефлексотерапевт.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2" marR="527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Мануальная терапия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2" marR="527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Нет 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2" marR="527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30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2" marR="52702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49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Врач-остеопат, детский хирург, подиатр, травматолог-ортопед. 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2" marR="527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Остеопатия 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2" marR="527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Нет 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2" marR="527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2" marR="52702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6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Врач невролог, прикладной кинезиолог, мануальный терапевт, рефлексотерапт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2" marR="527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Лечебно-профилактическое дело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2" marR="527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Доцент, кандидат медицинских наук, высшая квалификационная категория с 2015 г.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2" marR="52702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39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2" marR="52702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10295" name="Picture 4" descr="C:\Users\max\Desktop\Клиника Аданая\Logofin.png">
            <a:extLst>
              <a:ext uri="{FF2B5EF4-FFF2-40B4-BE49-F238E27FC236}">
                <a16:creationId xmlns:a16="http://schemas.microsoft.com/office/drawing/2014/main" id="{303F9845-F2F2-4752-A23B-466BD475B2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635625"/>
            <a:ext cx="19621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FEF323E-F297-4120-A61C-D8E9028C6C2A}"/>
              </a:ext>
            </a:extLst>
          </p:cNvPr>
          <p:cNvSpPr/>
          <p:nvPr/>
        </p:nvSpPr>
        <p:spPr>
          <a:xfrm>
            <a:off x="8807652" y="6339968"/>
            <a:ext cx="32352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</a:rPr>
              <a:t>8</a:t>
            </a:r>
          </a:p>
        </p:txBody>
      </p:sp>
    </p:spTree>
  </p:cSld>
  <p:clrMapOvr>
    <a:masterClrMapping/>
  </p:clrMapOvr>
  <p:transition spd="slow">
    <p:blinds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5">
            <a:extLst>
              <a:ext uri="{FF2B5EF4-FFF2-40B4-BE49-F238E27FC236}">
                <a16:creationId xmlns:a16="http://schemas.microsoft.com/office/drawing/2014/main" id="{F97B2C58-A967-4A78-B066-4EAD0FC5E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182563"/>
            <a:ext cx="58705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>
                <a:solidFill>
                  <a:schemeClr val="bg1"/>
                </a:solidFill>
              </a:rPr>
              <a:t>Образовательная структура кадрового состава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>
                <a:solidFill>
                  <a:schemeClr val="bg1"/>
                </a:solidFill>
              </a:rPr>
              <a:t>ООО «Клиника Аданая», %</a:t>
            </a:r>
          </a:p>
        </p:txBody>
      </p:sp>
      <p:graphicFrame>
        <p:nvGraphicFramePr>
          <p:cNvPr id="11267" name="Диаграмма 4">
            <a:extLst>
              <a:ext uri="{FF2B5EF4-FFF2-40B4-BE49-F238E27FC236}">
                <a16:creationId xmlns:a16="http://schemas.microsoft.com/office/drawing/2014/main" id="{2D651741-691D-4CB7-B13B-F69BCDDB1E5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-165100" y="1362075"/>
          <a:ext cx="9305925" cy="406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r:id="rId4" imgW="9309399" imgH="4066384" progId="Excel.Chart.8">
                  <p:embed/>
                </p:oleObj>
              </mc:Choice>
              <mc:Fallback>
                <p:oleObj r:id="rId4" imgW="9309399" imgH="4066384" progId="Excel.Chart.8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65100" y="1362075"/>
                        <a:ext cx="9305925" cy="4062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68" name="Picture 4" descr="C:\Users\max\Desktop\Клиника Аданая\Logofin.png">
            <a:extLst>
              <a:ext uri="{FF2B5EF4-FFF2-40B4-BE49-F238E27FC236}">
                <a16:creationId xmlns:a16="http://schemas.microsoft.com/office/drawing/2014/main" id="{FBA991D7-ED90-4FB1-B691-291F9D5E83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635625"/>
            <a:ext cx="19621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BDE4440-0B73-4C6A-9EBE-CC5341904B7D}"/>
              </a:ext>
            </a:extLst>
          </p:cNvPr>
          <p:cNvSpPr/>
          <p:nvPr/>
        </p:nvSpPr>
        <p:spPr>
          <a:xfrm>
            <a:off x="8460432" y="6339968"/>
            <a:ext cx="67074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</a:rPr>
              <a:t>9</a:t>
            </a:r>
          </a:p>
        </p:txBody>
      </p:sp>
    </p:spTree>
  </p:cSld>
  <p:clrMapOvr>
    <a:masterClrMapping/>
  </p:clrMapOvr>
  <p:transition spd="slow">
    <p:blinds dir="vert"/>
  </p:transition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813</Words>
  <Application>Microsoft Macintosh PowerPoint</Application>
  <PresentationFormat>Экран (4:3)</PresentationFormat>
  <Paragraphs>209</Paragraphs>
  <Slides>17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Diseño predeterminado</vt:lpstr>
      <vt:lpstr>Excel.Chart.8</vt:lpstr>
      <vt:lpstr>Презентация PowerPoint</vt:lpstr>
      <vt:lpstr>Презентация PowerPoint</vt:lpstr>
      <vt:lpstr>Презентация PowerPoint</vt:lpstr>
      <vt:lpstr>Мы лечим руками, сердцем и словом.</vt:lpstr>
      <vt:lpstr> Организационная структура  ООО «Клиника Аданая»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Экономический эффект - 177,75 тыс. руб.  Срок окупаемости - 4 месяца.  Эффективность мероприятий - 3,2.  Мероприятия являются эффективными.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sergey</dc:creator>
  <cp:lastModifiedBy>Гейдарова Екатерина Николаевна</cp:lastModifiedBy>
  <cp:revision>5</cp:revision>
  <dcterms:created xsi:type="dcterms:W3CDTF">2019-06-23T18:41:31Z</dcterms:created>
  <dcterms:modified xsi:type="dcterms:W3CDTF">2022-03-05T09:18:13Z</dcterms:modified>
</cp:coreProperties>
</file>