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9"/>
  </p:notesMasterIdLst>
  <p:handoutMasterIdLst>
    <p:handoutMasterId r:id="rId10"/>
  </p:handoutMasterIdLst>
  <p:sldIdLst>
    <p:sldId id="427" r:id="rId2"/>
    <p:sldId id="459" r:id="rId3"/>
    <p:sldId id="471" r:id="rId4"/>
    <p:sldId id="472" r:id="rId5"/>
    <p:sldId id="473" r:id="rId6"/>
    <p:sldId id="479" r:id="rId7"/>
    <p:sldId id="474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2F5597"/>
    <a:srgbClr val="0FBD8F"/>
    <a:srgbClr val="FFFF99"/>
    <a:srgbClr val="FF0066"/>
    <a:srgbClr val="1602AA"/>
    <a:srgbClr val="FF00FF"/>
    <a:srgbClr val="3EF0C1"/>
    <a:srgbClr val="231B85"/>
    <a:srgbClr val="942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2473" autoAdjust="0"/>
  </p:normalViewPr>
  <p:slideViewPr>
    <p:cSldViewPr>
      <p:cViewPr varScale="1">
        <p:scale>
          <a:sx n="60" d="100"/>
          <a:sy n="6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98" y="-8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D296-C160-492E-B071-70BB127630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E078B-9788-4807-A2F9-6330CBE56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44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60800-15B5-48CF-831A-3925CB26E23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5EEF-A0A8-43C1-8377-EF159D7B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5359"/>
            <a:ext cx="9144000" cy="1422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1726250"/>
            <a:ext cx="7988181" cy="2375731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00618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8" y="4691641"/>
            <a:ext cx="7988181" cy="743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E431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33265"/>
            <a:ext cx="9144000" cy="365125"/>
          </a:xfrm>
        </p:spPr>
        <p:txBody>
          <a:bodyPr/>
          <a:lstStyle>
            <a:lvl1pPr>
              <a:defRPr sz="1400" spc="530" baseline="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965" y="587778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3C19E-2D0D-496B-972F-0A3358C0B2B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23" y="945692"/>
            <a:ext cx="2264635" cy="4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7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5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7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4B93-A249-4C0B-84DD-45FD40DCC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6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044C-7CA6-4E47-880D-F7B80602B0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08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E792-863B-4597-BCFF-47DD0819F6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29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5359"/>
            <a:ext cx="9144000" cy="14226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33265"/>
            <a:ext cx="9144000" cy="365125"/>
          </a:xfrm>
        </p:spPr>
        <p:txBody>
          <a:bodyPr/>
          <a:lstStyle>
            <a:lvl1pPr>
              <a:defRPr sz="1400" spc="530" baseline="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965" y="587778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3C19E-2D0D-496B-972F-0A3358C0B2B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00618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52"/>
            <a:ext cx="7886700" cy="3905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49951" y="5410435"/>
            <a:ext cx="4751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Центральная клиническая больница им. Н.А. Семашко» №2</a:t>
            </a:r>
          </a:p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(НУЗ «ЦКБ №2 им. Н.А. Семашко), г. Москва, ул. </a:t>
            </a:r>
            <a:r>
              <a:rPr lang="ru-RU" sz="1000" dirty="0" err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Будайская</a:t>
            </a:r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д.2</a:t>
            </a:r>
          </a:p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8-800-234-34-34 / www.rzd-medicine.ru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5406068"/>
            <a:ext cx="2264635" cy="4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70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5359"/>
            <a:ext cx="9144000" cy="142264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33265"/>
            <a:ext cx="9144000" cy="365125"/>
          </a:xfrm>
        </p:spPr>
        <p:txBody>
          <a:bodyPr/>
          <a:lstStyle>
            <a:lvl1pPr>
              <a:defRPr sz="1400" spc="530" baseline="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965" y="587778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3C19E-2D0D-496B-972F-0A3358C0B2B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5406068"/>
            <a:ext cx="2264635" cy="47171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00618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08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5359"/>
            <a:ext cx="9144000" cy="14226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33265"/>
            <a:ext cx="9144000" cy="365125"/>
          </a:xfrm>
        </p:spPr>
        <p:txBody>
          <a:bodyPr/>
          <a:lstStyle>
            <a:lvl1pPr>
              <a:defRPr sz="1400" spc="530" baseline="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965" y="587778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3C19E-2D0D-496B-972F-0A3358C0B2B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86968"/>
            <a:ext cx="7886700" cy="238719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3808"/>
            <a:ext cx="7886700" cy="626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431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05" y="5542702"/>
            <a:ext cx="2264635" cy="4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0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17554" y="3709822"/>
            <a:ext cx="4751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Центральная клиническая больница им. Н.А. Семашко» №2</a:t>
            </a:r>
          </a:p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(НУЗ «ЦКБ №2 им. Н.А. Семашко), г. Москва, ул. </a:t>
            </a:r>
            <a:r>
              <a:rPr lang="ru-RU" sz="1000" dirty="0" err="1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Будайская</a:t>
            </a:r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д.2</a:t>
            </a:r>
          </a:p>
          <a:p>
            <a:pPr defTabSz="457200"/>
            <a:r>
              <a:rPr lang="ru-RU" sz="1000" dirty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8-800-234-34-34 / www.rzd-medicine.ru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979063"/>
            <a:ext cx="2264635" cy="4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45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40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2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2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2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8961"/>
            <a:ext cx="7886700" cy="487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457200"/>
            <a:fld id="{C9D3C19E-2D0D-496B-972F-0A3358C0B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20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61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4245997" cy="4032448"/>
          </a:xfrm>
        </p:spPr>
        <p:txBody>
          <a:bodyPr>
            <a:normAutofit/>
          </a:bodyPr>
          <a:lstStyle/>
          <a:p>
            <a:r>
              <a:rPr lang="ru-RU" dirty="0"/>
              <a:t>Отделение медицинской реабилитации в Поликлинике № 1</a:t>
            </a:r>
            <a:r>
              <a:rPr lang="en-US" dirty="0"/>
              <a:t> </a:t>
            </a:r>
            <a:r>
              <a:rPr lang="ru-RU" dirty="0"/>
              <a:t>«ЧУЗ «КБ РЖД Медицина»  Воронеж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908720"/>
            <a:ext cx="3971925" cy="4392488"/>
          </a:xfrm>
        </p:spPr>
      </p:pic>
    </p:spTree>
    <p:extLst>
      <p:ext uri="{BB962C8B-B14F-4D97-AF65-F5344CB8AC3E}">
        <p14:creationId xmlns:p14="http://schemas.microsoft.com/office/powerpoint/2010/main" xmlns="" val="664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направления деятельности отделения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2844" y="2428868"/>
            <a:ext cx="4357718" cy="392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фонофорез</a:t>
            </a: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мукосатом</a:t>
            </a:r>
            <a:endParaRPr lang="ru-RU" sz="4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кинезитерапия</a:t>
            </a: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различные виды физиотерапии (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магнитотерапия</a:t>
            </a: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ДЭНС-терапия</a:t>
            </a: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лазеротерапия, квантовая терапия, высокочастотная терапия, поляризованный свет, различные виды электролечения)</a:t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медицинский массаж и лечебная физкультура</a:t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иглорефлексотерапия</a:t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парафино-озокеритотерапия</a:t>
            </a: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альфа-терапия (радоновые ванны)</a:t>
            </a:r>
            <a:b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водолечение (гидромассаж)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900" b="1" dirty="0">
                <a:solidFill>
                  <a:srgbClr val="0070C0"/>
                </a:solidFill>
              </a:rPr>
              <a:t>            </a:t>
            </a:r>
            <a:endParaRPr kumimoji="0" lang="ru-RU" sz="4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500042"/>
            <a:ext cx="4104456" cy="462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Разработаны реабилитационные программы отделения при следующих заболеваниях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7" b="6383"/>
          <a:stretch>
            <a:fillRect/>
          </a:stretch>
        </p:blipFill>
        <p:spPr>
          <a:xfrm rot="5400000">
            <a:off x="579535" y="1134921"/>
            <a:ext cx="2484204" cy="2928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7554" y="1214422"/>
            <a:ext cx="5786446" cy="410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остеохондрозе и межпозвонковых грыжах,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поражениях лицевого нерва, ветвей тройничного нерва и др.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нейропатиях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состояниях после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артроскопических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операций на крупных суставах.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состояниях после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эндопротезирования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коленных и тазобедренных суставов,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состояниях после переломов костей верхних и нижних конечностей, и других травм,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заболеваниях женской половой сферы (воспалительные заболевания, миома матки небольших размеров,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эндометриоз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бесплодие)</a:t>
            </a:r>
          </a:p>
          <a:p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бронхолегочной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патологии (ХОБЛ, хронический бронхит, бронхиальная астма, пневмонии)</a:t>
            </a:r>
          </a:p>
          <a:p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артропатии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полиостеоартроз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подагра,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гипертоническая болезнь, стенокардия, ВСД</a:t>
            </a:r>
            <a:r>
              <a:rPr lang="ru-RU" sz="1600" dirty="0">
                <a:solidFill>
                  <a:srgbClr val="09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327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71480"/>
            <a:ext cx="3257138" cy="3655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57148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Лечение радоновыми ваннами </a:t>
            </a:r>
            <a:r>
              <a:rPr lang="ru-RU" sz="1600" b="1" dirty="0" smtClean="0">
                <a:solidFill>
                  <a:srgbClr val="0070C0"/>
                </a:solidFill>
              </a:rPr>
              <a:t>Польза радоновых ванн заключается в ускорении всех обменных процессов. Поврежденные ткани намного быстрее и эффективнее восстанавливаются от всевозможных повреждений, нивелируются воспалительные явления.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Применятся в неврологии при болях в </a:t>
            </a:r>
            <a:r>
              <a:rPr lang="ru-RU" sz="1600" b="1" dirty="0" err="1" smtClean="0">
                <a:solidFill>
                  <a:srgbClr val="0070C0"/>
                </a:solidFill>
              </a:rPr>
              <a:t>спине,в</a:t>
            </a:r>
            <a:r>
              <a:rPr lang="ru-RU" sz="1600" b="1" dirty="0" smtClean="0">
                <a:solidFill>
                  <a:srgbClr val="0070C0"/>
                </a:solidFill>
              </a:rPr>
              <a:t> травматологии для лечения переломов и </a:t>
            </a:r>
            <a:r>
              <a:rPr lang="ru-RU" sz="1600" b="1" dirty="0" err="1" smtClean="0">
                <a:solidFill>
                  <a:srgbClr val="0070C0"/>
                </a:solidFill>
              </a:rPr>
              <a:t>остеартрозов,в</a:t>
            </a:r>
            <a:r>
              <a:rPr lang="ru-RU" sz="1600" b="1" dirty="0" smtClean="0">
                <a:solidFill>
                  <a:srgbClr val="0070C0"/>
                </a:solidFill>
              </a:rPr>
              <a:t> ревматологии при </a:t>
            </a:r>
            <a:r>
              <a:rPr lang="ru-RU" sz="1600" b="1" dirty="0" err="1" smtClean="0">
                <a:solidFill>
                  <a:srgbClr val="0070C0"/>
                </a:solidFill>
              </a:rPr>
              <a:t>ревматоидных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артритах,в</a:t>
            </a:r>
            <a:r>
              <a:rPr lang="ru-RU" sz="1600" b="1" dirty="0" smtClean="0">
                <a:solidFill>
                  <a:srgbClr val="0070C0"/>
                </a:solidFill>
              </a:rPr>
              <a:t> нейрохирургии для лечения болевого синдрома в спине и после </a:t>
            </a:r>
            <a:r>
              <a:rPr lang="ru-RU" sz="1600" b="1" dirty="0" err="1" smtClean="0">
                <a:solidFill>
                  <a:srgbClr val="0070C0"/>
                </a:solidFill>
              </a:rPr>
              <a:t>удалеления</a:t>
            </a:r>
            <a:r>
              <a:rPr lang="ru-RU" sz="1600" b="1" dirty="0" smtClean="0">
                <a:solidFill>
                  <a:srgbClr val="0070C0"/>
                </a:solidFill>
              </a:rPr>
              <a:t> межпозвонковых </a:t>
            </a:r>
            <a:r>
              <a:rPr lang="ru-RU" sz="1600" b="1" dirty="0" err="1" smtClean="0">
                <a:solidFill>
                  <a:srgbClr val="0070C0"/>
                </a:solidFill>
              </a:rPr>
              <a:t>грыж.Противопокания-злокачественные</a:t>
            </a:r>
            <a:r>
              <a:rPr lang="ru-RU" sz="1600" b="1" dirty="0" smtClean="0">
                <a:solidFill>
                  <a:srgbClr val="0070C0"/>
                </a:solidFill>
              </a:rPr>
              <a:t> заболевания малого </a:t>
            </a:r>
            <a:r>
              <a:rPr lang="ru-RU" sz="1600" b="1" dirty="0" err="1" smtClean="0">
                <a:solidFill>
                  <a:srgbClr val="0070C0"/>
                </a:solidFill>
              </a:rPr>
              <a:t>таза.ИБС</a:t>
            </a:r>
            <a:r>
              <a:rPr lang="ru-RU" sz="1600" b="1" dirty="0" smtClean="0">
                <a:solidFill>
                  <a:srgbClr val="0070C0"/>
                </a:solidFill>
              </a:rPr>
              <a:t> ФК 1-2.ХСН2 и выше </a:t>
            </a:r>
            <a:r>
              <a:rPr lang="ru-RU" sz="1600" b="1" dirty="0" err="1" smtClean="0">
                <a:solidFill>
                  <a:srgbClr val="0070C0"/>
                </a:solidFill>
              </a:rPr>
              <a:t>ФК.тиреотоксикоз.туберкулез</a:t>
            </a:r>
            <a:r>
              <a:rPr lang="ru-RU" sz="1600" b="1" dirty="0" smtClean="0">
                <a:solidFill>
                  <a:srgbClr val="0070C0"/>
                </a:solidFill>
              </a:rPr>
              <a:t> в открытой </a:t>
            </a:r>
            <a:r>
              <a:rPr lang="ru-RU" sz="1600" b="1" dirty="0" err="1" smtClean="0">
                <a:solidFill>
                  <a:srgbClr val="0070C0"/>
                </a:solidFill>
              </a:rPr>
              <a:t>фазе,острые</a:t>
            </a:r>
            <a:r>
              <a:rPr lang="ru-RU" sz="1600" b="1" dirty="0" smtClean="0">
                <a:solidFill>
                  <a:srgbClr val="0070C0"/>
                </a:solidFill>
              </a:rPr>
              <a:t> катаральные </a:t>
            </a:r>
            <a:r>
              <a:rPr lang="ru-RU" sz="1600" b="1" dirty="0" err="1" smtClean="0">
                <a:solidFill>
                  <a:srgbClr val="0070C0"/>
                </a:solidFill>
              </a:rPr>
              <a:t>явления.септические</a:t>
            </a:r>
            <a:r>
              <a:rPr lang="ru-RU" sz="1600" b="1" dirty="0" smtClean="0">
                <a:solidFill>
                  <a:srgbClr val="0070C0"/>
                </a:solidFill>
              </a:rPr>
              <a:t> состояния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821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57166"/>
            <a:ext cx="3657600" cy="2743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428604"/>
            <a:ext cx="2230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Альфа-капсула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92867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Показания в неврологии Остеохондроз .мышечно-тонический </a:t>
            </a:r>
            <a:r>
              <a:rPr lang="ru-RU" sz="1600" b="1" dirty="0" err="1" smtClean="0">
                <a:solidFill>
                  <a:srgbClr val="0070C0"/>
                </a:solidFill>
              </a:rPr>
              <a:t>синдром.астено-невротический</a:t>
            </a:r>
            <a:r>
              <a:rPr lang="ru-RU" sz="1600" b="1" dirty="0" smtClean="0">
                <a:solidFill>
                  <a:srgbClr val="0070C0"/>
                </a:solidFill>
              </a:rPr>
              <a:t> синдром.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 err="1" smtClean="0">
                <a:solidFill>
                  <a:srgbClr val="0070C0"/>
                </a:solidFill>
              </a:rPr>
              <a:t>кардиологии-ВСД.гипертоничексая</a:t>
            </a:r>
            <a:r>
              <a:rPr lang="ru-RU" sz="1600" b="1" dirty="0" smtClean="0">
                <a:solidFill>
                  <a:srgbClr val="0070C0"/>
                </a:solidFill>
              </a:rPr>
              <a:t> болезь1-2 </a:t>
            </a:r>
            <a:r>
              <a:rPr lang="ru-RU" sz="1600" b="1" dirty="0" err="1" smtClean="0">
                <a:solidFill>
                  <a:srgbClr val="0070C0"/>
                </a:solidFill>
              </a:rPr>
              <a:t>ст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наркологии и </a:t>
            </a:r>
            <a:r>
              <a:rPr lang="ru-RU" sz="1600" b="1" dirty="0" err="1" smtClean="0">
                <a:solidFill>
                  <a:srgbClr val="0070C0"/>
                </a:solidFill>
              </a:rPr>
              <a:t>психиатрии-лечение</a:t>
            </a:r>
            <a:r>
              <a:rPr lang="ru-RU" sz="1600" b="1" dirty="0" smtClean="0">
                <a:solidFill>
                  <a:srgbClr val="0070C0"/>
                </a:solidFill>
              </a:rPr>
              <a:t> никотиновой и алкогольной </a:t>
            </a:r>
            <a:r>
              <a:rPr lang="ru-RU" sz="1600" b="1" dirty="0" err="1" smtClean="0">
                <a:solidFill>
                  <a:srgbClr val="0070C0"/>
                </a:solidFill>
              </a:rPr>
              <a:t>зависимости.депрессия,реабилитация</a:t>
            </a:r>
            <a:r>
              <a:rPr lang="ru-RU" sz="1600" b="1" dirty="0" smtClean="0">
                <a:solidFill>
                  <a:srgbClr val="0070C0"/>
                </a:solidFill>
              </a:rPr>
              <a:t> после психотравмирующих состояний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 err="1" smtClean="0">
                <a:solidFill>
                  <a:srgbClr val="0070C0"/>
                </a:solidFill>
              </a:rPr>
              <a:t>диетологии-лимфодренажный</a:t>
            </a:r>
            <a:r>
              <a:rPr lang="ru-RU" sz="1600" b="1" dirty="0" smtClean="0">
                <a:solidFill>
                  <a:srgbClr val="0070C0"/>
                </a:solidFill>
              </a:rPr>
              <a:t> эффект для </a:t>
            </a:r>
            <a:r>
              <a:rPr lang="ru-RU" sz="1600" b="1" dirty="0" err="1" smtClean="0">
                <a:solidFill>
                  <a:srgbClr val="0070C0"/>
                </a:solidFill>
              </a:rPr>
              <a:t>уменьшенияжировой</a:t>
            </a:r>
            <a:r>
              <a:rPr lang="ru-RU" sz="1600" b="1" dirty="0" smtClean="0">
                <a:solidFill>
                  <a:srgbClr val="0070C0"/>
                </a:solidFill>
              </a:rPr>
              <a:t> прослойки под кожей.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Укрепляет сосуды и сердце.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Ускоряет и облегчает освобождение организма от шлаков и токсинов благодаря усилению потоотделения.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Дает расслабление нервной системе.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Противопоказания Инфаркты и инсульты в </a:t>
            </a:r>
            <a:r>
              <a:rPr lang="ru-RU" sz="1600" b="1" dirty="0" err="1" smtClean="0">
                <a:solidFill>
                  <a:srgbClr val="0070C0"/>
                </a:solidFill>
              </a:rPr>
              <a:t>анамнезе,аритмический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синдром.онкологические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заболевания,катаральные</a:t>
            </a:r>
            <a:r>
              <a:rPr lang="ru-RU" sz="1600" b="1" dirty="0" smtClean="0">
                <a:solidFill>
                  <a:srgbClr val="0070C0"/>
                </a:solidFill>
              </a:rPr>
              <a:t> явления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648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43852" cy="57150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     Рефлексотерапия</a:t>
            </a:r>
            <a:r>
              <a:rPr lang="en-US" sz="1200" dirty="0" smtClean="0"/>
              <a:t>: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029603" cy="3929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В ревматологии</a:t>
            </a:r>
            <a:r>
              <a:rPr lang="en-US" dirty="0" smtClean="0">
                <a:solidFill>
                  <a:srgbClr val="0070C0"/>
                </a:solidFill>
              </a:rPr>
              <a:t>;,</a:t>
            </a:r>
            <a:r>
              <a:rPr lang="ru-RU" dirty="0" smtClean="0">
                <a:solidFill>
                  <a:srgbClr val="0070C0"/>
                </a:solidFill>
              </a:rPr>
              <a:t>болезни опорно-двигательного аппарата;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Ревматизм (не ранее, чем через 6—7 месяцев после острой атаки);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хронический </a:t>
            </a:r>
            <a:r>
              <a:rPr lang="ru-RU" dirty="0" err="1" smtClean="0">
                <a:solidFill>
                  <a:srgbClr val="0070C0"/>
                </a:solidFill>
              </a:rPr>
              <a:t>ревматоидный</a:t>
            </a:r>
            <a:r>
              <a:rPr lang="ru-RU" dirty="0" smtClean="0">
                <a:solidFill>
                  <a:srgbClr val="0070C0"/>
                </a:solidFill>
              </a:rPr>
              <a:t> полиартрит;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инфекционные и неспецифические полиартриты;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дистрофические (неинфекционные) полиартриты;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остаточные явления после травм суставов, остеомиелиты;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заболевания мочеполовой системы у мужчин;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 гинекологии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r>
              <a:rPr lang="ru-RU" dirty="0" smtClean="0">
                <a:solidFill>
                  <a:srgbClr val="0070C0"/>
                </a:solidFill>
              </a:rPr>
              <a:t> заболевания женских половых органов, в том числе хронические воспалительные процессы и бесплодие; У нас используется методика гинекологических орошений.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Противопоказания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Новообразования любой </a:t>
            </a:r>
            <a:r>
              <a:rPr lang="ru-RU" dirty="0" err="1" smtClean="0">
                <a:solidFill>
                  <a:srgbClr val="0070C0"/>
                </a:solidFill>
              </a:rPr>
              <a:t>этиологии,психозы,беременность,острые</a:t>
            </a:r>
            <a:r>
              <a:rPr lang="ru-RU" dirty="0" smtClean="0">
                <a:solidFill>
                  <a:srgbClr val="0070C0"/>
                </a:solidFill>
              </a:rPr>
              <a:t> катаральные явления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19E-2D0D-496B-972F-0A3358C0B2B4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642918"/>
            <a:ext cx="3857652" cy="3159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Показания в неврологии остеохондроз, мышечно-тонический синдром,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полиневропатиии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Противопоказания инфаркты и инсульты в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анамнезе.аритмический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синдром, ИБС.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ревматологии 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остеоартрозы.заболевания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опорно-двигательно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аппарата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травматолии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и нейрохирургии- восстановление после оперативного лечения  межпозвонковых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грыж.состояние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после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эндопротезирования.,лечения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посттравматического и хронического болевого синдрома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онкологии  лечение хронического болевого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синдрома.Это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уникальный метод лечения не имеет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противопазаний</a:t>
            </a:r>
            <a:endParaRPr lang="ru-RU" sz="16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 Массаж водяной струей не травмирует поверхность тела и вызывает приятные ощущения у человека. При таком массаже ускоряется ток крови и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лимфыпо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сосудам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0004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Водолечение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937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11388</TotalTime>
  <Words>287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Отделение медицинской реабилитации в Поликлинике № 1 «ЧУЗ «КБ РЖД Медицина»  Воронеж</vt:lpstr>
      <vt:lpstr>Слайд 2</vt:lpstr>
      <vt:lpstr>Разработаны реабилитационные программы отделения при следующих заболеваниях</vt:lpstr>
      <vt:lpstr>Слайд 4</vt:lpstr>
      <vt:lpstr>Слайд 5</vt:lpstr>
      <vt:lpstr>                     Рефлексотерапия: 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beb</cp:lastModifiedBy>
  <cp:revision>878</cp:revision>
  <cp:lastPrinted>2017-10-12T08:35:53Z</cp:lastPrinted>
  <dcterms:created xsi:type="dcterms:W3CDTF">2016-10-17T19:18:07Z</dcterms:created>
  <dcterms:modified xsi:type="dcterms:W3CDTF">2022-01-21T10:40:43Z</dcterms:modified>
</cp:coreProperties>
</file>