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4" r:id="rId4"/>
    <p:sldId id="258" r:id="rId5"/>
    <p:sldId id="266" r:id="rId6"/>
    <p:sldId id="259" r:id="rId7"/>
    <p:sldId id="260" r:id="rId8"/>
    <p:sldId id="262" r:id="rId9"/>
    <p:sldId id="267" r:id="rId10"/>
  </p:sldIdLst>
  <p:sldSz cx="12192000" cy="6858000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2039" autoAdjust="0"/>
  </p:normalViewPr>
  <p:slideViewPr>
    <p:cSldViewPr snapToGrid="0" showGuides="1">
      <p:cViewPr varScale="1">
        <p:scale>
          <a:sx n="70" d="100"/>
          <a:sy n="70" d="100"/>
        </p:scale>
        <p:origin x="64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97B62-E44A-41D8-BC11-FC4A3C2CD01D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C7178-F06C-4DB1-B8D1-2BB626021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074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7178-F06C-4DB1-B8D1-2BB6260217B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453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627D-26E8-4419-9901-C92C7E1E9923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325B2-16D8-443F-89DA-FA425E041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97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627D-26E8-4419-9901-C92C7E1E9923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325B2-16D8-443F-89DA-FA425E041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7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627D-26E8-4419-9901-C92C7E1E9923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325B2-16D8-443F-89DA-FA425E041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404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627D-26E8-4419-9901-C92C7E1E9923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325B2-16D8-443F-89DA-FA425E041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24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627D-26E8-4419-9901-C92C7E1E9923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325B2-16D8-443F-89DA-FA425E041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335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627D-26E8-4419-9901-C92C7E1E9923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325B2-16D8-443F-89DA-FA425E041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26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627D-26E8-4419-9901-C92C7E1E9923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325B2-16D8-443F-89DA-FA425E041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869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627D-26E8-4419-9901-C92C7E1E9923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325B2-16D8-443F-89DA-FA425E041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811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627D-26E8-4419-9901-C92C7E1E9923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325B2-16D8-443F-89DA-FA425E041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449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627D-26E8-4419-9901-C92C7E1E9923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325B2-16D8-443F-89DA-FA425E041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503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627D-26E8-4419-9901-C92C7E1E9923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325B2-16D8-443F-89DA-FA425E041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85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2627D-26E8-4419-9901-C92C7E1E9923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325B2-16D8-443F-89DA-FA425E041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81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301048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Пациент-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ориентированные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                    технологии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  диагностике</a:t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факторов риска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и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онкологических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заболеваний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на доврачебном 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этапе          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«бережливых»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поликлиник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6551" y="3429000"/>
            <a:ext cx="11403106" cy="2164976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</a:rPr>
              <a:t>ФГБОУ ВО </a:t>
            </a:r>
            <a:r>
              <a:rPr lang="ru-RU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НовГУ</a:t>
            </a:r>
            <a: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им. Ярослава </a:t>
            </a: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Мудрого, ГОБУЗ ОКОД </a:t>
            </a:r>
            <a:r>
              <a:rPr lang="ru-RU" sz="2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ООО«Инжиниринговый</a:t>
            </a: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</a:rPr>
              <a:t>центр радиоэлектронного </a:t>
            </a:r>
            <a:r>
              <a:rPr lang="ru-RU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прототипирования</a:t>
            </a: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», Великий Новгород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9711" y="5113964"/>
            <a:ext cx="1444877" cy="10973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14773" b="10227"/>
          <a:stretch/>
        </p:blipFill>
        <p:spPr>
          <a:xfrm>
            <a:off x="557726" y="670547"/>
            <a:ext cx="2560681" cy="18015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52" y="4341159"/>
            <a:ext cx="7713742" cy="227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5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437" y="1"/>
            <a:ext cx="11515469" cy="99508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Проблемы и возможности онкологии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" y="1346760"/>
            <a:ext cx="5714999" cy="509438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Отсутствие</a:t>
            </a:r>
            <a:r>
              <a:rPr lang="ru-RU" dirty="0" smtClean="0"/>
              <a:t> выраженных           </a:t>
            </a:r>
            <a:r>
              <a:rPr lang="ru-RU" b="1" dirty="0" smtClean="0"/>
              <a:t>признаков рака на ранних этапах   </a:t>
            </a:r>
            <a:r>
              <a:rPr lang="ru-RU" dirty="0" smtClean="0"/>
              <a:t>развития, на </a:t>
            </a:r>
            <a:r>
              <a:rPr lang="ru-RU" dirty="0" smtClean="0">
                <a:solidFill>
                  <a:srgbClr val="FF0000"/>
                </a:solidFill>
              </a:rPr>
              <a:t>«фоне или под маской» </a:t>
            </a:r>
            <a:r>
              <a:rPr lang="ru-RU" dirty="0" smtClean="0"/>
              <a:t>других заболеваний </a:t>
            </a:r>
            <a:endParaRPr lang="ru-RU" dirty="0"/>
          </a:p>
          <a:p>
            <a:r>
              <a:rPr lang="ru-RU" dirty="0" smtClean="0">
                <a:latin typeface="Arial Black" panose="020B0A04020102020204" pitchFamily="34" charset="0"/>
              </a:rPr>
              <a:t>Большие приемы </a:t>
            </a:r>
            <a:r>
              <a:rPr lang="ru-RU" dirty="0" smtClean="0"/>
              <a:t>в    поликлиниках в условиях пандемии, недостаток кадров</a:t>
            </a:r>
          </a:p>
          <a:p>
            <a:r>
              <a:rPr lang="ru-RU" dirty="0" smtClean="0">
                <a:latin typeface="Arial Black" panose="020B0A04020102020204" pitchFamily="34" charset="0"/>
              </a:rPr>
              <a:t>Лимит времени врача </a:t>
            </a:r>
            <a:r>
              <a:rPr lang="ru-RU" dirty="0" smtClean="0"/>
              <a:t>ограничивают </a:t>
            </a:r>
            <a:r>
              <a:rPr lang="ru-RU" b="1" dirty="0" smtClean="0">
                <a:solidFill>
                  <a:srgbClr val="FF0000"/>
                </a:solidFill>
              </a:rPr>
              <a:t>опрос-осмотр по системам</a:t>
            </a:r>
          </a:p>
          <a:p>
            <a:r>
              <a:rPr lang="ru-RU" dirty="0" smtClean="0">
                <a:latin typeface="Arial Black" panose="020B0A04020102020204" pitchFamily="34" charset="0"/>
              </a:rPr>
              <a:t>В </a:t>
            </a:r>
            <a:r>
              <a:rPr lang="ru-RU" dirty="0">
                <a:latin typeface="Arial Black" panose="020B0A04020102020204" pitchFamily="34" charset="0"/>
              </a:rPr>
              <a:t>результате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высокий </a:t>
            </a:r>
            <a:r>
              <a:rPr lang="ru-RU" dirty="0">
                <a:solidFill>
                  <a:schemeClr val="tx2"/>
                </a:solidFill>
                <a:latin typeface="Arial Black" panose="020B0A04020102020204" pitchFamily="34" charset="0"/>
              </a:rPr>
              <a:t>% запущенных случаев и одногодичной летальности </a:t>
            </a:r>
            <a:endParaRPr lang="en-US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[&gt;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25%</a:t>
            </a:r>
            <a:r>
              <a:rPr lang="ru-RU" dirty="0" smtClean="0"/>
              <a:t> - </a:t>
            </a:r>
            <a:r>
              <a:rPr lang="ru-RU" dirty="0" err="1"/>
              <a:t>Каприн</a:t>
            </a:r>
            <a:r>
              <a:rPr lang="ru-RU" dirty="0"/>
              <a:t> </a:t>
            </a:r>
            <a:r>
              <a:rPr lang="ru-RU" dirty="0" smtClean="0"/>
              <a:t>А.Д. с </a:t>
            </a:r>
            <a:r>
              <a:rPr lang="ru-RU" dirty="0"/>
              <a:t>соавт.,</a:t>
            </a:r>
            <a:r>
              <a:rPr lang="ru-RU" dirty="0" smtClean="0"/>
              <a:t>2020</a:t>
            </a:r>
            <a:r>
              <a:rPr lang="en-US" dirty="0" smtClean="0"/>
              <a:t>]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715000" y="1162373"/>
            <a:ext cx="6373907" cy="5493920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Сегодня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о раке и факторах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риска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известно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достаточно много, чтобы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ставить диагноз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, успешно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лечить и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вести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профилактику</a:t>
            </a:r>
          </a:p>
          <a:p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4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Необходимо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проводить системный опрос-осмотр пациента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не тогда, когда что-то «заболит»,  а когда ничего не болит </a:t>
            </a:r>
            <a:r>
              <a:rPr lang="ru-RU" sz="24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с </a:t>
            </a:r>
            <a:r>
              <a:rPr lang="ru-RU" sz="2400" dirty="0">
                <a:solidFill>
                  <a:schemeClr val="tx2"/>
                </a:solidFill>
                <a:latin typeface="Arial Black" panose="020B0A04020102020204" pitchFamily="34" charset="0"/>
              </a:rPr>
              <a:t>учетом факторов риска,  пола и возраста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при обращении к врачу.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Рак – это «молчаливая» патология</a:t>
            </a:r>
          </a:p>
          <a:p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4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Врач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чаще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ограничен одним вопросом: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«Что Вас беспокоит?»</a:t>
            </a:r>
          </a:p>
          <a:p>
            <a:endParaRPr lang="ru-RU" sz="2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37037">
            <a:off x="5945788" y="5341474"/>
            <a:ext cx="1407415" cy="12541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98304">
            <a:off x="7859186" y="5473977"/>
            <a:ext cx="1383912" cy="11969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4116" y="5152272"/>
            <a:ext cx="2450804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8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1025"/>
            <a:ext cx="12192000" cy="139806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268288" indent="-268288"/>
            <a: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Цель </a:t>
            </a:r>
            <a:r>
              <a:rPr lang="ru-RU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: выполнение </a:t>
            </a:r>
            <a:r>
              <a:rPr lang="ru-RU" sz="2800" dirty="0">
                <a:solidFill>
                  <a:schemeClr val="tx2"/>
                </a:solidFill>
                <a:latin typeface="Arial Black" panose="020B0A04020102020204" pitchFamily="34" charset="0"/>
              </a:rPr>
              <a:t>определенных функции </a:t>
            </a:r>
            <a:r>
              <a:rPr lang="ru-RU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врача и повышение эффективности  выявления   факторов риска и </a:t>
            </a:r>
            <a:r>
              <a:rPr lang="ru-RU" sz="2800" dirty="0">
                <a:solidFill>
                  <a:schemeClr val="tx2"/>
                </a:solidFill>
                <a:latin typeface="Arial Black" panose="020B0A04020102020204" pitchFamily="34" charset="0"/>
              </a:rPr>
              <a:t>ранних форм рака с использованием </a:t>
            </a:r>
            <a:r>
              <a:rPr lang="ru-RU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IТ технологий</a:t>
            </a:r>
            <a:endParaRPr lang="ru-RU" sz="28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519084"/>
            <a:ext cx="7315200" cy="5117689"/>
          </a:xfrm>
        </p:spPr>
        <p:txBody>
          <a:bodyPr>
            <a:normAutofit fontScale="77500" lnSpcReduction="20000"/>
          </a:bodyPr>
          <a:lstStyle/>
          <a:p>
            <a:r>
              <a:rPr lang="ru-RU" sz="2600" dirty="0" smtClean="0">
                <a:latin typeface="Arial Black" panose="020B0A04020102020204" pitchFamily="34" charset="0"/>
              </a:rPr>
              <a:t>С участием инженеров и студентов разработан роботизированный (программно-аппаратный) </a:t>
            </a:r>
            <a:r>
              <a:rPr lang="ru-RU" sz="2600" dirty="0">
                <a:latin typeface="Arial Black" panose="020B0A04020102020204" pitchFamily="34" charset="0"/>
              </a:rPr>
              <a:t>комплекс (</a:t>
            </a:r>
            <a:r>
              <a:rPr lang="ru-RU" sz="2600" dirty="0" smtClean="0">
                <a:latin typeface="Arial Black" panose="020B0A04020102020204" pitchFamily="34" charset="0"/>
              </a:rPr>
              <a:t>РПАК-1 на этапе сборки РПАК-2), включающий: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tx2"/>
                </a:solidFill>
              </a:rPr>
              <a:t>Опрос </a:t>
            </a:r>
            <a:r>
              <a:rPr lang="ru-RU" b="1" dirty="0">
                <a:solidFill>
                  <a:schemeClr val="tx2"/>
                </a:solidFill>
              </a:rPr>
              <a:t>по органам с </a:t>
            </a:r>
            <a:r>
              <a:rPr lang="ru-RU" b="1" dirty="0" smtClean="0">
                <a:solidFill>
                  <a:schemeClr val="tx2"/>
                </a:solidFill>
              </a:rPr>
              <a:t>иллюстрациями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на сенсорном экране, измерение  </a:t>
            </a:r>
            <a:r>
              <a:rPr lang="en-US" b="1" dirty="0" smtClean="0">
                <a:solidFill>
                  <a:schemeClr val="tx2"/>
                </a:solidFill>
              </a:rPr>
              <a:t>Ps</a:t>
            </a:r>
            <a:r>
              <a:rPr lang="ru-RU" b="1" dirty="0" smtClean="0">
                <a:solidFill>
                  <a:schemeClr val="tx2"/>
                </a:solidFill>
              </a:rPr>
              <a:t>, АД, глюкозы,  введения персональных данных </a:t>
            </a:r>
            <a:endParaRPr lang="ru-RU" b="1" dirty="0">
              <a:solidFill>
                <a:schemeClr val="tx2"/>
              </a:solidFill>
            </a:endParaRPr>
          </a:p>
          <a:p>
            <a:pPr marL="268288" indent="-268288">
              <a:buFont typeface="+mj-lt"/>
              <a:buAutoNum type="arabicPeriod"/>
            </a:pPr>
            <a:r>
              <a:rPr lang="ru-RU" b="1" dirty="0" smtClean="0">
                <a:solidFill>
                  <a:schemeClr val="tx2"/>
                </a:solidFill>
              </a:rPr>
              <a:t>Обследование  кожи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r>
              <a:rPr lang="ru-RU" b="1" dirty="0" smtClean="0">
                <a:solidFill>
                  <a:schemeClr val="tx2"/>
                </a:solidFill>
              </a:rPr>
              <a:t>полости рта, </a:t>
            </a:r>
            <a:r>
              <a:rPr lang="en-US" b="1" dirty="0" smtClean="0">
                <a:solidFill>
                  <a:schemeClr val="tx2"/>
                </a:solidFill>
              </a:rPr>
              <a:t>ZOOM - </a:t>
            </a:r>
            <a:r>
              <a:rPr lang="ru-RU" b="1" dirty="0" smtClean="0">
                <a:solidFill>
                  <a:schemeClr val="tx2"/>
                </a:solidFill>
              </a:rPr>
              <a:t>диагностику </a:t>
            </a:r>
            <a:r>
              <a:rPr lang="ru-RU" b="1" dirty="0">
                <a:solidFill>
                  <a:schemeClr val="tx2"/>
                </a:solidFill>
              </a:rPr>
              <a:t>до х100 и &gt; c помощью  USB </a:t>
            </a:r>
            <a:r>
              <a:rPr lang="ru-RU" b="1" dirty="0" smtClean="0">
                <a:solidFill>
                  <a:schemeClr val="tx2"/>
                </a:solidFill>
              </a:rPr>
              <a:t>микроскопа, окрашивание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опасных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невусов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b="1" dirty="0" smtClean="0">
                <a:solidFill>
                  <a:schemeClr val="tx2"/>
                </a:solidFill>
              </a:rPr>
              <a:t>и их     фото документацию</a:t>
            </a:r>
            <a:endParaRPr lang="ru-RU" b="1" dirty="0">
              <a:solidFill>
                <a:schemeClr val="tx2"/>
              </a:solidFill>
            </a:endParaRPr>
          </a:p>
          <a:p>
            <a:pPr marL="268288" indent="-268288">
              <a:buFont typeface="+mj-lt"/>
              <a:buAutoNum type="arabicPeriod"/>
            </a:pPr>
            <a:r>
              <a:rPr lang="ru-RU" b="1" dirty="0" smtClean="0">
                <a:solidFill>
                  <a:schemeClr val="tx2"/>
                </a:solidFill>
              </a:rPr>
              <a:t>Проведение «Дыхательного» </a:t>
            </a:r>
            <a:r>
              <a:rPr lang="ru-RU" b="1" dirty="0" err="1" smtClean="0">
                <a:solidFill>
                  <a:schemeClr val="tx2"/>
                </a:solidFill>
              </a:rPr>
              <a:t>уреазного</a:t>
            </a:r>
            <a:r>
              <a:rPr lang="ru-RU" b="1" dirty="0" smtClean="0">
                <a:solidFill>
                  <a:schemeClr val="tx2"/>
                </a:solidFill>
              </a:rPr>
              <a:t> теста на </a:t>
            </a:r>
            <a:r>
              <a:rPr lang="en-US" b="1" dirty="0">
                <a:solidFill>
                  <a:schemeClr val="tx2"/>
                </a:solidFill>
              </a:rPr>
              <a:t>Helicobacter 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pylori </a:t>
            </a:r>
            <a:r>
              <a:rPr lang="ru-RU" b="1" dirty="0" smtClean="0">
                <a:solidFill>
                  <a:schemeClr val="tx2"/>
                </a:solidFill>
              </a:rPr>
              <a:t> «</a:t>
            </a:r>
            <a:r>
              <a:rPr lang="ru-RU" b="1" dirty="0" err="1" smtClean="0">
                <a:solidFill>
                  <a:schemeClr val="tx2"/>
                </a:solidFill>
              </a:rPr>
              <a:t>Гелик</a:t>
            </a:r>
            <a:r>
              <a:rPr lang="ru-RU" b="1" dirty="0">
                <a:solidFill>
                  <a:schemeClr val="tx2"/>
                </a:solidFill>
              </a:rPr>
              <a:t>®-</a:t>
            </a:r>
            <a:r>
              <a:rPr lang="ru-RU" b="1" dirty="0" smtClean="0">
                <a:solidFill>
                  <a:schemeClr val="tx2"/>
                </a:solidFill>
              </a:rPr>
              <a:t>сканом», встроенного  в РК </a:t>
            </a:r>
            <a:r>
              <a:rPr lang="ru-RU" b="1" dirty="0">
                <a:solidFill>
                  <a:schemeClr val="tx2"/>
                </a:solidFill>
              </a:rPr>
              <a:t>с </a:t>
            </a:r>
            <a:r>
              <a:rPr lang="ru-RU" b="1" dirty="0" smtClean="0">
                <a:solidFill>
                  <a:schemeClr val="tx2"/>
                </a:solidFill>
              </a:rPr>
              <a:t>оптико-цифровым преобразователем </a:t>
            </a:r>
            <a:r>
              <a:rPr lang="ru-RU" b="1" dirty="0">
                <a:solidFill>
                  <a:schemeClr val="tx2"/>
                </a:solidFill>
              </a:rPr>
              <a:t>на экране, </a:t>
            </a:r>
            <a:r>
              <a:rPr lang="ru-RU" b="1" dirty="0" smtClean="0">
                <a:solidFill>
                  <a:schemeClr val="tx2"/>
                </a:solidFill>
              </a:rPr>
              <a:t>как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основной причины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рака желудка </a:t>
            </a:r>
          </a:p>
          <a:p>
            <a:pPr marL="268288" indent="-268288">
              <a:buFont typeface="+mj-lt"/>
              <a:buAutoNum type="arabicPeriod"/>
            </a:pPr>
            <a:r>
              <a:rPr lang="ru-RU" b="1" dirty="0" smtClean="0">
                <a:solidFill>
                  <a:schemeClr val="tx2"/>
                </a:solidFill>
              </a:rPr>
              <a:t>Логистику </a:t>
            </a:r>
            <a:r>
              <a:rPr lang="ru-RU" b="1" dirty="0">
                <a:solidFill>
                  <a:schemeClr val="tx2"/>
                </a:solidFill>
              </a:rPr>
              <a:t>результатов </a:t>
            </a:r>
            <a:r>
              <a:rPr lang="ru-RU" b="1" dirty="0" smtClean="0">
                <a:solidFill>
                  <a:schemeClr val="tx2"/>
                </a:solidFill>
              </a:rPr>
              <a:t>для формирования групп </a:t>
            </a:r>
            <a:r>
              <a:rPr lang="ru-RU" b="1" dirty="0" err="1" smtClean="0">
                <a:solidFill>
                  <a:schemeClr val="tx2"/>
                </a:solidFill>
              </a:rPr>
              <a:t>онкориска</a:t>
            </a:r>
            <a:r>
              <a:rPr lang="ru-RU" b="1" dirty="0" smtClean="0">
                <a:solidFill>
                  <a:schemeClr val="tx2"/>
                </a:solidFill>
              </a:rPr>
              <a:t>, </a:t>
            </a:r>
            <a:r>
              <a:rPr lang="ru-RU" b="1" dirty="0">
                <a:solidFill>
                  <a:schemeClr val="tx2"/>
                </a:solidFill>
              </a:rPr>
              <a:t>рекомендаций  дальнейшей </a:t>
            </a:r>
            <a:r>
              <a:rPr lang="ru-RU" b="1" dirty="0" smtClean="0">
                <a:solidFill>
                  <a:schemeClr val="tx2"/>
                </a:solidFill>
              </a:rPr>
              <a:t>тактики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с передачей </a:t>
            </a:r>
            <a:r>
              <a:rPr lang="ru-RU" b="1" dirty="0">
                <a:solidFill>
                  <a:schemeClr val="tx2"/>
                </a:solidFill>
              </a:rPr>
              <a:t>их </a:t>
            </a:r>
            <a:r>
              <a:rPr lang="en-US" b="1" dirty="0" smtClean="0">
                <a:solidFill>
                  <a:schemeClr val="tx2"/>
                </a:solidFill>
              </a:rPr>
              <a:t>“on line” </a:t>
            </a:r>
            <a:r>
              <a:rPr lang="ru-RU" b="1" dirty="0" smtClean="0">
                <a:solidFill>
                  <a:schemeClr val="tx2"/>
                </a:solidFill>
              </a:rPr>
              <a:t>врачу</a:t>
            </a:r>
          </a:p>
          <a:p>
            <a:pPr marL="268288" indent="-268288">
              <a:buFont typeface="+mj-lt"/>
              <a:buAutoNum type="arabicPeriod"/>
            </a:pPr>
            <a:r>
              <a:rPr lang="ru-RU" b="1" dirty="0" smtClean="0">
                <a:solidFill>
                  <a:schemeClr val="tx2"/>
                </a:solidFill>
              </a:rPr>
              <a:t> Выдачу талона пациенту.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32382" y="1684420"/>
            <a:ext cx="4406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Линейка моделей РК-1 и РК-2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1559" y="2219087"/>
            <a:ext cx="1914310" cy="15119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726" y="4442681"/>
            <a:ext cx="2115495" cy="167044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 flipH="1">
            <a:off x="7315200" y="5743798"/>
            <a:ext cx="184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РПАК-1</a:t>
            </a:r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9635726" y="3982997"/>
            <a:ext cx="1850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РПАК-2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1557" y="2219087"/>
            <a:ext cx="1914310" cy="15119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382" y="2129928"/>
            <a:ext cx="1957278" cy="361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6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6012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</a:t>
            </a:r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Системный </a:t>
            </a: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опрос с иллюстрациями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и</a:t>
            </a:r>
            <a:r>
              <a:rPr lang="en-US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ZOOM </a:t>
            </a:r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диагностикой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" y="1411941"/>
            <a:ext cx="8122023" cy="528469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 Black" panose="020B0A04020102020204" pitchFamily="34" charset="0"/>
              </a:rPr>
              <a:t>Выполняется </a:t>
            </a:r>
            <a:r>
              <a:rPr lang="ru-RU" sz="2000" b="1" dirty="0">
                <a:latin typeface="Arial Black" panose="020B0A04020102020204" pitchFamily="34" charset="0"/>
              </a:rPr>
              <a:t>на сенсорном </a:t>
            </a:r>
            <a:r>
              <a:rPr lang="ru-RU" sz="2000" b="1" dirty="0" smtClean="0">
                <a:latin typeface="Arial Black" panose="020B0A04020102020204" pitchFamily="34" charset="0"/>
              </a:rPr>
              <a:t>экране с участием М/сестры–консультанта по </a:t>
            </a:r>
            <a:r>
              <a:rPr lang="ru-RU" sz="2000" b="1" dirty="0">
                <a:latin typeface="Arial Black" panose="020B0A04020102020204" pitchFamily="34" charset="0"/>
              </a:rPr>
              <a:t>органам </a:t>
            </a:r>
            <a:r>
              <a:rPr lang="ru-RU" sz="2000" b="1" dirty="0" smtClean="0">
                <a:latin typeface="Arial Black" panose="020B0A04020102020204" pitchFamily="34" charset="0"/>
              </a:rPr>
              <a:t>с траекторией в зависимости от пола и факторов риска</a:t>
            </a:r>
            <a:r>
              <a:rPr lang="en-US" sz="2000" b="1" dirty="0" smtClean="0">
                <a:latin typeface="Arial Black" panose="020B0A04020102020204" pitchFamily="34" charset="0"/>
              </a:rPr>
              <a:t> </a:t>
            </a:r>
            <a:r>
              <a:rPr lang="ru-RU" sz="2000" b="1" dirty="0" smtClean="0">
                <a:latin typeface="Arial Black" panose="020B0A04020102020204" pitchFamily="34" charset="0"/>
              </a:rPr>
              <a:t>по </a:t>
            </a:r>
            <a:r>
              <a:rPr lang="ru-RU" sz="2000" b="1" dirty="0">
                <a:latin typeface="Arial Black" panose="020B0A04020102020204" pitchFamily="34" charset="0"/>
              </a:rPr>
              <a:t>типу </a:t>
            </a:r>
            <a:r>
              <a:rPr lang="ru-RU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Да</a:t>
            </a:r>
            <a:r>
              <a:rPr lang="ru-RU" sz="2000" b="1" dirty="0">
                <a:latin typeface="Arial Black" panose="020B0A04020102020204" pitchFamily="34" charset="0"/>
              </a:rPr>
              <a:t> или </a:t>
            </a:r>
            <a:r>
              <a:rPr lang="ru-RU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Нет</a:t>
            </a:r>
            <a:r>
              <a:rPr lang="ru-RU" sz="2000" b="1" dirty="0">
                <a:latin typeface="Arial Black" panose="020B0A04020102020204" pitchFamily="34" charset="0"/>
              </a:rPr>
              <a:t> </a:t>
            </a:r>
            <a:r>
              <a:rPr lang="ru-RU" sz="2000" b="1" dirty="0" smtClean="0">
                <a:latin typeface="Arial Black" panose="020B0A04020102020204" pitchFamily="34" charset="0"/>
              </a:rPr>
              <a:t>похожих </a:t>
            </a:r>
            <a:r>
              <a:rPr lang="ru-RU" sz="2000" b="1" dirty="0">
                <a:latin typeface="Arial Black" panose="020B0A04020102020204" pitchFamily="34" charset="0"/>
              </a:rPr>
              <a:t>образований, признаков, привычек и др.</a:t>
            </a:r>
            <a:r>
              <a:rPr lang="ru-RU" sz="2600" dirty="0">
                <a:latin typeface="Arial Black" panose="020B0A04020102020204" pitchFamily="34" charset="0"/>
              </a:rPr>
              <a:t>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Примеры: </a:t>
            </a:r>
            <a:r>
              <a:rPr lang="ru-RU" sz="2000" b="1" dirty="0">
                <a:solidFill>
                  <a:schemeClr val="accent1"/>
                </a:solidFill>
              </a:rPr>
              <a:t>1.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Есть  ли у Вас на коже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какое -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либо образование (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язвочка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, трещина,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папиллома или др.),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которое 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не заживает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&gt; 3-4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недель? </a:t>
            </a:r>
            <a:r>
              <a:rPr lang="ru-RU" sz="2000" b="1" dirty="0" smtClean="0">
                <a:solidFill>
                  <a:srgbClr val="C00000"/>
                </a:solidFill>
              </a:rPr>
              <a:t>о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</a:rPr>
              <a:t>ДА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  </a:t>
            </a:r>
            <a:r>
              <a:rPr lang="ru-RU" sz="2000" b="1" dirty="0" smtClean="0">
                <a:solidFill>
                  <a:srgbClr val="C00000"/>
                </a:solidFill>
              </a:rPr>
              <a:t>о</a:t>
            </a:r>
            <a:r>
              <a:rPr lang="ru-RU" sz="2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</a:rPr>
              <a:t>НЕТ</a:t>
            </a:r>
            <a:endParaRPr lang="ru-RU" dirty="0" smtClean="0">
              <a:solidFill>
                <a:schemeClr val="tx2"/>
              </a:solidFill>
            </a:endParaRPr>
          </a:p>
          <a:p>
            <a:endParaRPr lang="ru-RU" dirty="0" smtClean="0"/>
          </a:p>
          <a:p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chemeClr val="accent1"/>
                </a:solidFill>
              </a:rPr>
              <a:t>2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Аналогично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вопросы и осмотр полости рта </a:t>
            </a:r>
            <a:r>
              <a:rPr lang="ru-RU" sz="2000" b="1" dirty="0" smtClean="0">
                <a:solidFill>
                  <a:srgbClr val="C00000"/>
                </a:solidFill>
              </a:rPr>
              <a:t>о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2000" b="1" dirty="0">
                <a:solidFill>
                  <a:schemeClr val="tx2"/>
                </a:solidFill>
              </a:rPr>
              <a:t>ДА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2000" b="1" dirty="0" smtClean="0">
                <a:solidFill>
                  <a:srgbClr val="C00000"/>
                </a:solidFill>
              </a:rPr>
              <a:t>о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2000" b="1" dirty="0">
                <a:solidFill>
                  <a:schemeClr val="tx2"/>
                </a:solidFill>
              </a:rPr>
              <a:t>Нет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sz="2000" b="1" dirty="0">
                <a:solidFill>
                  <a:srgbClr val="C00000"/>
                </a:solidFill>
              </a:rPr>
              <a:t>о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Не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могу оценить</a:t>
            </a:r>
            <a:r>
              <a:rPr lang="ru-RU" dirty="0" smtClean="0"/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(</a:t>
            </a:r>
            <a:r>
              <a:rPr lang="ru-RU" sz="2000" dirty="0" smtClean="0">
                <a:solidFill>
                  <a:srgbClr val="C00000"/>
                </a:solidFill>
              </a:rPr>
              <a:t>при «</a:t>
            </a:r>
            <a:r>
              <a:rPr lang="ru-RU" sz="2000" b="1" dirty="0" smtClean="0">
                <a:solidFill>
                  <a:srgbClr val="C00000"/>
                </a:solidFill>
              </a:rPr>
              <a:t>ДА</a:t>
            </a:r>
            <a:r>
              <a:rPr lang="ru-RU" sz="2000" dirty="0" smtClean="0">
                <a:solidFill>
                  <a:srgbClr val="C00000"/>
                </a:solidFill>
              </a:rPr>
              <a:t>» или «</a:t>
            </a:r>
            <a:r>
              <a:rPr lang="ru-RU" sz="2000" b="1" dirty="0" smtClean="0">
                <a:solidFill>
                  <a:srgbClr val="C00000"/>
                </a:solidFill>
              </a:rPr>
              <a:t>Не могу оценить</a:t>
            </a:r>
            <a:r>
              <a:rPr lang="ru-RU" sz="2000" dirty="0" smtClean="0">
                <a:solidFill>
                  <a:srgbClr val="C00000"/>
                </a:solidFill>
              </a:rPr>
              <a:t>» -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сигнал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М/С!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сделать фото</a:t>
            </a:r>
            <a:r>
              <a:rPr lang="ru-RU" sz="2000" dirty="0" smtClean="0">
                <a:solidFill>
                  <a:srgbClr val="0070C0"/>
                </a:solidFill>
              </a:rPr>
              <a:t>)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434" y="1139607"/>
            <a:ext cx="2902494" cy="555702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237" y="5655191"/>
            <a:ext cx="6343333" cy="104144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609" y="3813785"/>
            <a:ext cx="5657477" cy="108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153" y="147917"/>
            <a:ext cx="11712990" cy="1640541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Особое  внимание пигментным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невусам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, которые имеются у каждого!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84606" y="4838957"/>
            <a:ext cx="1798592" cy="12222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422" y="4838957"/>
            <a:ext cx="1654453" cy="122220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94934" y="1951236"/>
            <a:ext cx="91267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3. Имеется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ли у Вас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пигментное пятно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 области века, лица, спины, шеи, подошвы или других местах,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которое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стало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ассиметричным (А), изменило свои края (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B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о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rder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), цвет (Со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lor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), величину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(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Diametr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)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, так называемые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симтомы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Б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СД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?      Да,      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Нет</a:t>
            </a: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0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При всех ответах достаточно нажать на</a:t>
            </a:r>
          </a:p>
          <a:p>
            <a:r>
              <a:rPr lang="ru-RU" sz="20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«Да, Нет или картинку</a:t>
            </a:r>
            <a:endParaRPr lang="ru-RU" sz="20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14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" y="1734670"/>
            <a:ext cx="3323870" cy="26004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07" y="1903943"/>
            <a:ext cx="3823276" cy="34980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672" y="0"/>
            <a:ext cx="12108578" cy="1708317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sz="27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USB </a:t>
            </a:r>
            <a:r>
              <a:rPr lang="ru-RU" sz="2700" dirty="0">
                <a:solidFill>
                  <a:srgbClr val="C00000"/>
                </a:solidFill>
                <a:latin typeface="Arial Black" panose="020B0A04020102020204" pitchFamily="34" charset="0"/>
              </a:rPr>
              <a:t>микроскопия пигментных элементов с </a:t>
            </a:r>
            <a:r>
              <a:rPr lang="ru-RU" sz="27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«х до 100 и &gt;».  При симптомах «АБСД» окраска красителем и изучение структур на экране РК (</a:t>
            </a:r>
            <a:r>
              <a:rPr lang="ru-RU" sz="2700" dirty="0">
                <a:solidFill>
                  <a:srgbClr val="C00000"/>
                </a:solidFill>
                <a:latin typeface="Arial Black" panose="020B0A04020102020204" pitchFamily="34" charset="0"/>
              </a:rPr>
              <a:t>Патент </a:t>
            </a:r>
            <a:r>
              <a:rPr lang="ru-RU" sz="27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No</a:t>
            </a:r>
            <a:r>
              <a:rPr lang="ru-RU" sz="27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br>
              <a:rPr lang="ru-RU" sz="27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7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         271 </a:t>
            </a:r>
            <a:r>
              <a:rPr lang="ru-RU" sz="2700" dirty="0">
                <a:solidFill>
                  <a:srgbClr val="C00000"/>
                </a:solidFill>
                <a:latin typeface="Arial Black" panose="020B0A04020102020204" pitchFamily="34" charset="0"/>
              </a:rPr>
              <a:t>68 11 от </a:t>
            </a:r>
            <a:r>
              <a:rPr lang="ru-RU" sz="27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2020</a:t>
            </a:r>
            <a:endParaRPr lang="ru-RU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" y="4491798"/>
            <a:ext cx="336721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Краситель </a:t>
            </a:r>
            <a:r>
              <a:rPr lang="ru-RU" b="1" dirty="0" smtClean="0"/>
              <a:t>проникает </a:t>
            </a:r>
            <a:r>
              <a:rPr lang="ru-RU" b="1" dirty="0"/>
              <a:t>через эпителий </a:t>
            </a:r>
            <a:r>
              <a:rPr lang="ru-RU" b="1" dirty="0" smtClean="0"/>
              <a:t>кожи</a:t>
            </a:r>
            <a:r>
              <a:rPr lang="ru-RU" b="1" dirty="0"/>
              <a:t>, </a:t>
            </a:r>
            <a:r>
              <a:rPr lang="ru-RU" b="1" dirty="0" smtClean="0"/>
              <a:t>окрашивая </a:t>
            </a:r>
            <a:r>
              <a:rPr lang="ru-RU" b="1" dirty="0"/>
              <a:t>коллагеновые </a:t>
            </a:r>
            <a:r>
              <a:rPr lang="ru-RU" b="1" dirty="0" smtClean="0"/>
              <a:t>волокна(КВ) </a:t>
            </a:r>
            <a:r>
              <a:rPr lang="ru-RU" b="1" dirty="0"/>
              <a:t>в </a:t>
            </a:r>
            <a:r>
              <a:rPr lang="ru-RU" b="1" dirty="0" smtClean="0"/>
              <a:t>красный </a:t>
            </a:r>
            <a:r>
              <a:rPr lang="ru-RU" b="1" dirty="0"/>
              <a:t>цвет </a:t>
            </a:r>
            <a:r>
              <a:rPr lang="ru-RU" b="1" dirty="0" smtClean="0"/>
              <a:t>в виде ромбов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35" y="1242218"/>
            <a:ext cx="3989398" cy="5373239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5792" y="5548097"/>
            <a:ext cx="2017951" cy="11156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19672" y="5692127"/>
            <a:ext cx="5024702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 малигнизации ромбы КВ нарушаются, </a:t>
            </a:r>
            <a:r>
              <a:rPr lang="ru-RU" b="1" dirty="0" err="1" smtClean="0"/>
              <a:t>глыбки</a:t>
            </a:r>
            <a:r>
              <a:rPr lang="ru-RU" b="1" dirty="0" smtClean="0"/>
              <a:t> пигмента (А)</a:t>
            </a:r>
            <a:r>
              <a:rPr lang="ru-RU" b="1" dirty="0" err="1" smtClean="0"/>
              <a:t>ссимметричные</a:t>
            </a:r>
            <a:r>
              <a:rPr lang="ru-RU" b="1" dirty="0" smtClean="0"/>
              <a:t>, в виде «клякс», стрелкой показан </a:t>
            </a:r>
            <a:r>
              <a:rPr lang="ru-RU" b="1" dirty="0" err="1" smtClean="0"/>
              <a:t>ангионеогенез</a:t>
            </a:r>
            <a:endParaRPr lang="ru-RU" b="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103093" y="1734670"/>
            <a:ext cx="3184324" cy="2516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03093" y="1818659"/>
            <a:ext cx="3251307" cy="2516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550024" y="1903943"/>
            <a:ext cx="3643719" cy="3474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3550024" y="1903943"/>
            <a:ext cx="3732058" cy="3474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82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76" y="134471"/>
            <a:ext cx="11443447" cy="138504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err="1" smtClean="0">
                <a:latin typeface="Arial Black" panose="020B0A04020102020204" pitchFamily="34" charset="0"/>
              </a:rPr>
              <a:t>Уреазный</a:t>
            </a:r>
            <a:r>
              <a:rPr lang="ru-RU" sz="2400" dirty="0" smtClean="0">
                <a:latin typeface="Arial Black" panose="020B0A04020102020204" pitchFamily="34" charset="0"/>
              </a:rPr>
              <a:t> «дыхательный» тест</a:t>
            </a:r>
            <a:br>
              <a:rPr lang="ru-RU" sz="2400" dirty="0" smtClean="0">
                <a:latin typeface="Arial Black" panose="020B0A04020102020204" pitchFamily="34" charset="0"/>
              </a:rPr>
            </a:br>
            <a:r>
              <a:rPr lang="ru-RU" sz="2400" dirty="0" smtClean="0">
                <a:latin typeface="Arial Black" panose="020B0A04020102020204" pitchFamily="34" charset="0"/>
              </a:rPr>
              <a:t>на </a:t>
            </a:r>
            <a:r>
              <a:rPr lang="en-US" sz="2400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Helicobacter pylori</a:t>
            </a:r>
            <a:r>
              <a:rPr lang="ru-RU" sz="2400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 – </a:t>
            </a: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основной причины рака желудка</a:t>
            </a:r>
            <a:endParaRPr lang="ru-RU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76" y="1766807"/>
            <a:ext cx="7081358" cy="5091192"/>
          </a:xfrm>
          <a:noFill/>
        </p:spPr>
        <p:txBody>
          <a:bodyPr>
            <a:noAutofit/>
          </a:bodyPr>
          <a:lstStyle/>
          <a:p>
            <a:r>
              <a:rPr lang="ru-RU" sz="2000" b="1" dirty="0" smtClean="0"/>
              <a:t>  </a:t>
            </a:r>
            <a:r>
              <a:rPr lang="ru-RU" sz="2400" b="1" dirty="0" smtClean="0"/>
              <a:t>При </a:t>
            </a:r>
            <a:r>
              <a:rPr lang="ru-RU" sz="2400" b="1" dirty="0"/>
              <a:t>детальном опросе и наличии малейших жалоб, </a:t>
            </a:r>
            <a:r>
              <a:rPr lang="ru-RU" sz="2400" b="1" dirty="0" smtClean="0"/>
              <a:t>дискомфорта </a:t>
            </a:r>
            <a:r>
              <a:rPr lang="ru-RU" sz="2400" b="1" dirty="0"/>
              <a:t>со стороны желудка </a:t>
            </a:r>
            <a:r>
              <a:rPr lang="ru-RU" sz="2400" b="1" dirty="0" smtClean="0"/>
              <a:t>пациенту проводили «дыхательный тест» на «голодный   желудок».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Тест выполняли через разовую трубку и    штуцер на    передней панели РК с оптико-цифровым    сканированием на  экран. 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  Вторая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проба с нагрузкой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(на   экране 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синяя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полоска). 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У 49,15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± 1,8%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пациентов оказалась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более 10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ед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  свидетельствовала о высоком инфицировании желудка   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Helicobacter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рylori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025" y="2184818"/>
            <a:ext cx="4445998" cy="344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0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88" y="134471"/>
            <a:ext cx="11071412" cy="1062317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Результаты предварительных испытаний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2388" y="1196788"/>
            <a:ext cx="585395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  </a:t>
            </a:r>
          </a:p>
          <a:p>
            <a:r>
              <a:rPr lang="ru-RU" dirty="0" smtClean="0">
                <a:latin typeface="Arial Black" panose="020B0A04020102020204" pitchFamily="34" charset="0"/>
              </a:rPr>
              <a:t>   Опрос </a:t>
            </a:r>
            <a:r>
              <a:rPr lang="ru-RU" dirty="0">
                <a:latin typeface="Arial Black" panose="020B0A04020102020204" pitchFamily="34" charset="0"/>
              </a:rPr>
              <a:t>и </a:t>
            </a:r>
            <a:r>
              <a:rPr lang="ru-RU" dirty="0" smtClean="0">
                <a:latin typeface="Arial Black" panose="020B0A04020102020204" pitchFamily="34" charset="0"/>
              </a:rPr>
              <a:t>обследования на РК </a:t>
            </a:r>
            <a:r>
              <a:rPr lang="ru-RU" dirty="0">
                <a:latin typeface="Arial Black" panose="020B0A04020102020204" pitchFamily="34" charset="0"/>
              </a:rPr>
              <a:t>проведены </a:t>
            </a:r>
            <a:r>
              <a:rPr lang="ru-RU" dirty="0" smtClean="0">
                <a:latin typeface="Arial Black" panose="020B0A04020102020204" pitchFamily="34" charset="0"/>
              </a:rPr>
              <a:t>   у  1038 пациентов</a:t>
            </a:r>
            <a:r>
              <a:rPr lang="ru-RU" dirty="0">
                <a:latin typeface="Arial Black" panose="020B0A04020102020204" pitchFamily="34" charset="0"/>
              </a:rPr>
              <a:t>, обратившихся  </a:t>
            </a:r>
            <a:r>
              <a:rPr lang="ru-RU" dirty="0" smtClean="0">
                <a:latin typeface="Arial Black" panose="020B0A04020102020204" pitchFamily="34" charset="0"/>
              </a:rPr>
              <a:t>самостоятельно в клинику позволили заподозрить</a:t>
            </a:r>
            <a:r>
              <a:rPr lang="ru-RU" dirty="0">
                <a:latin typeface="Arial Black" panose="020B0A04020102020204" pitchFamily="34" charset="0"/>
              </a:rPr>
              <a:t>: </a:t>
            </a:r>
            <a:r>
              <a:rPr lang="ru-RU" dirty="0" smtClean="0">
                <a:latin typeface="Arial Black" panose="020B0A04020102020204" pitchFamily="34" charset="0"/>
              </a:rPr>
              <a:t>факторы риска и </a:t>
            </a:r>
            <a:r>
              <a:rPr lang="ru-RU" dirty="0">
                <a:latin typeface="Arial Black" panose="020B0A04020102020204" pitchFamily="34" charset="0"/>
              </a:rPr>
              <a:t>опухоли кожи, полости </a:t>
            </a:r>
            <a:r>
              <a:rPr lang="ru-RU" dirty="0" smtClean="0">
                <a:latin typeface="Arial Black" panose="020B0A04020102020204" pitchFamily="34" charset="0"/>
              </a:rPr>
              <a:t>рта</a:t>
            </a:r>
            <a:r>
              <a:rPr lang="ru-RU" dirty="0">
                <a:latin typeface="Arial Black" panose="020B0A04020102020204" pitchFamily="34" charset="0"/>
              </a:rPr>
              <a:t>, щитовидной  и молочной желез, </a:t>
            </a:r>
            <a:r>
              <a:rPr lang="ru-RU" dirty="0" smtClean="0">
                <a:latin typeface="Arial Black" panose="020B0A04020102020204" pitchFamily="34" charset="0"/>
              </a:rPr>
              <a:t>увеличение  </a:t>
            </a:r>
            <a:r>
              <a:rPr lang="ru-RU" dirty="0" err="1" smtClean="0">
                <a:latin typeface="Arial Black" panose="020B0A04020102020204" pitchFamily="34" charset="0"/>
              </a:rPr>
              <a:t>лимфат</a:t>
            </a:r>
            <a:r>
              <a:rPr lang="en-US" dirty="0" smtClean="0">
                <a:latin typeface="Arial Black" panose="020B0A04020102020204" pitchFamily="34" charset="0"/>
              </a:rPr>
              <a:t>.</a:t>
            </a:r>
            <a:r>
              <a:rPr lang="ru-RU" dirty="0" smtClean="0">
                <a:latin typeface="Arial Black" panose="020B0A04020102020204" pitchFamily="34" charset="0"/>
              </a:rPr>
              <a:t> узлов  </a:t>
            </a:r>
            <a:r>
              <a:rPr lang="ru-RU" dirty="0">
                <a:latin typeface="Arial Black" panose="020B0A04020102020204" pitchFamily="34" charset="0"/>
              </a:rPr>
              <a:t>у </a:t>
            </a:r>
            <a:r>
              <a:rPr lang="ru-RU" dirty="0" smtClean="0">
                <a:latin typeface="Arial Black" panose="020B0A04020102020204" pitchFamily="34" charset="0"/>
              </a:rPr>
              <a:t>23,89± 2,4% пациентов</a:t>
            </a:r>
            <a:r>
              <a:rPr lang="ru-RU" dirty="0">
                <a:latin typeface="Arial Black" panose="020B0A04020102020204" pitchFamily="34" charset="0"/>
              </a:rPr>
              <a:t>. </a:t>
            </a:r>
            <a:endParaRPr lang="ru-RU" dirty="0" smtClean="0">
              <a:latin typeface="Arial Black" panose="020B0A04020102020204" pitchFamily="34" charset="0"/>
            </a:endParaRPr>
          </a:p>
          <a:p>
            <a:endParaRPr lang="ru-RU" dirty="0">
              <a:latin typeface="Arial Black" panose="020B0A04020102020204" pitchFamily="34" charset="0"/>
            </a:endParaRPr>
          </a:p>
          <a:p>
            <a:r>
              <a:rPr lang="ru-RU" dirty="0">
                <a:latin typeface="Arial Black" panose="020B0A04020102020204" pitchFamily="34" charset="0"/>
              </a:rPr>
              <a:t>  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При дальнейшем обследовании </a:t>
            </a:r>
            <a:r>
              <a:rPr lang="ru-RU" dirty="0" smtClean="0">
                <a:latin typeface="Arial Black" panose="020B0A04020102020204" pitchFamily="34" charset="0"/>
              </a:rPr>
              <a:t>- </a:t>
            </a:r>
            <a:r>
              <a:rPr lang="ru-RU" dirty="0" err="1" smtClean="0">
                <a:latin typeface="Arial Black" panose="020B0A04020102020204" pitchFamily="34" charset="0"/>
              </a:rPr>
              <a:t>онкопатологию</a:t>
            </a:r>
            <a:r>
              <a:rPr lang="ru-RU" dirty="0" smtClean="0">
                <a:latin typeface="Arial Black" panose="020B0A04020102020204" pitchFamily="34" charset="0"/>
              </a:rPr>
              <a:t>  </a:t>
            </a:r>
            <a:r>
              <a:rPr lang="ru-RU" dirty="0">
                <a:latin typeface="Arial Black" panose="020B0A04020102020204" pitchFamily="34" charset="0"/>
              </a:rPr>
              <a:t>удалось подтвердить </a:t>
            </a:r>
            <a:r>
              <a:rPr lang="ru-RU" dirty="0" smtClean="0">
                <a:latin typeface="Arial Black" panose="020B0A04020102020204" pitchFamily="34" charset="0"/>
              </a:rPr>
              <a:t>у </a:t>
            </a:r>
            <a:r>
              <a:rPr lang="ru-RU" dirty="0">
                <a:latin typeface="Arial Black" panose="020B0A04020102020204" pitchFamily="34" charset="0"/>
              </a:rPr>
              <a:t>13 </a:t>
            </a:r>
            <a:r>
              <a:rPr lang="ru-RU" dirty="0" smtClean="0">
                <a:latin typeface="Arial Black" panose="020B0A04020102020204" pitchFamily="34" charset="0"/>
              </a:rPr>
              <a:t>пациентов </a:t>
            </a:r>
            <a:r>
              <a:rPr lang="ru-RU" dirty="0">
                <a:latin typeface="Arial Black" panose="020B0A04020102020204" pitchFamily="34" charset="0"/>
              </a:rPr>
              <a:t>(</a:t>
            </a:r>
            <a:r>
              <a:rPr lang="ru-RU" dirty="0" smtClean="0">
                <a:latin typeface="Arial Black" panose="020B0A04020102020204" pitchFamily="34" charset="0"/>
              </a:rPr>
              <a:t>1,2±0,4%), в </a:t>
            </a:r>
            <a:r>
              <a:rPr lang="ru-RU" dirty="0" err="1" smtClean="0">
                <a:latin typeface="Arial Black" panose="020B0A04020102020204" pitchFamily="34" charset="0"/>
              </a:rPr>
              <a:t>т.ч</a:t>
            </a:r>
            <a:r>
              <a:rPr lang="ru-RU" dirty="0" smtClean="0">
                <a:latin typeface="Arial Black" panose="020B0A04020102020204" pitchFamily="34" charset="0"/>
              </a:rPr>
              <a:t>. при </a:t>
            </a:r>
            <a:r>
              <a:rPr lang="en-US" dirty="0" smtClean="0">
                <a:latin typeface="Arial Black" panose="020B0A04020102020204" pitchFamily="34" charset="0"/>
              </a:rPr>
              <a:t>USB </a:t>
            </a:r>
            <a:r>
              <a:rPr lang="ru-RU" dirty="0" smtClean="0">
                <a:latin typeface="Arial Black" panose="020B0A04020102020204" pitchFamily="34" charset="0"/>
              </a:rPr>
              <a:t>микроскопии у 2 </a:t>
            </a:r>
            <a:r>
              <a:rPr lang="ru-RU" dirty="0">
                <a:latin typeface="Arial Black" panose="020B0A04020102020204" pitchFamily="34" charset="0"/>
              </a:rPr>
              <a:t>пациентов </a:t>
            </a:r>
            <a:r>
              <a:rPr lang="ru-RU" dirty="0" smtClean="0">
                <a:latin typeface="Arial Black" panose="020B0A04020102020204" pitchFamily="34" charset="0"/>
              </a:rPr>
              <a:t>выявлены меланомы в горизонтальной фазе роста и у 8 </a:t>
            </a:r>
            <a:r>
              <a:rPr lang="ru-RU" dirty="0" err="1">
                <a:latin typeface="Arial Black" panose="020B0A04020102020204" pitchFamily="34" charset="0"/>
              </a:rPr>
              <a:t>меланомоопасные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невусы</a:t>
            </a:r>
            <a:r>
              <a:rPr lang="ru-RU" dirty="0" smtClean="0">
                <a:latin typeface="Arial Black" panose="020B0A04020102020204" pitchFamily="34" charset="0"/>
              </a:rPr>
              <a:t>.</a:t>
            </a:r>
          </a:p>
          <a:p>
            <a:endParaRPr lang="ru-RU" dirty="0">
              <a:latin typeface="Arial Black" panose="020B0A04020102020204" pitchFamily="34" charset="0"/>
            </a:endParaRPr>
          </a:p>
          <a:p>
            <a:r>
              <a:rPr lang="ru-RU" dirty="0" smtClean="0">
                <a:latin typeface="Arial Black" panose="020B0A04020102020204" pitchFamily="34" charset="0"/>
              </a:rPr>
              <a:t>    Время </a:t>
            </a:r>
            <a:r>
              <a:rPr lang="ru-RU" dirty="0">
                <a:latin typeface="Arial Black" panose="020B0A04020102020204" pitchFamily="34" charset="0"/>
              </a:rPr>
              <a:t>на опрос </a:t>
            </a:r>
            <a:r>
              <a:rPr lang="ru-RU" dirty="0" smtClean="0">
                <a:latin typeface="Arial Black" panose="020B0A04020102020204" pitchFamily="34" charset="0"/>
              </a:rPr>
              <a:t>составляло </a:t>
            </a:r>
            <a:r>
              <a:rPr lang="ru-RU" dirty="0">
                <a:latin typeface="Arial Black" panose="020B0A04020102020204" pitchFamily="34" charset="0"/>
              </a:rPr>
              <a:t>от 13 до 23 </a:t>
            </a:r>
            <a:r>
              <a:rPr lang="ru-RU" dirty="0" smtClean="0">
                <a:latin typeface="Arial Black" panose="020B0A04020102020204" pitchFamily="34" charset="0"/>
              </a:rPr>
              <a:t>мин</a:t>
            </a:r>
            <a:r>
              <a:rPr lang="ru-RU" dirty="0">
                <a:latin typeface="Arial Black" panose="020B0A04020102020204" pitchFamily="34" charset="0"/>
              </a:rPr>
              <a:t>.</a:t>
            </a:r>
          </a:p>
          <a:p>
            <a:endParaRPr lang="ru-RU" dirty="0">
              <a:latin typeface="Arial Black" panose="020B0A040201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8469"/>
              </p:ext>
            </p:extLst>
          </p:nvPr>
        </p:nvGraphicFramePr>
        <p:xfrm>
          <a:off x="6096000" y="1196788"/>
          <a:ext cx="5871882" cy="5631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742"/>
                <a:gridCol w="1438835"/>
                <a:gridCol w="1559858"/>
                <a:gridCol w="1156447"/>
              </a:tblGrid>
              <a:tr h="632591">
                <a:tc rowSpan="2">
                  <a:txBody>
                    <a:bodyPr/>
                    <a:lstStyle/>
                    <a:p>
                      <a:r>
                        <a:rPr lang="ru-RU" sz="2400" b="1" dirty="0" err="1" smtClean="0"/>
                        <a:t>Локализа</a:t>
                      </a:r>
                      <a:endParaRPr lang="ru-RU" sz="2400" b="1" dirty="0" smtClean="0"/>
                    </a:p>
                    <a:p>
                      <a:r>
                        <a:rPr lang="ru-RU" sz="2400" b="1" dirty="0" err="1" smtClean="0"/>
                        <a:t>ция</a:t>
                      </a:r>
                      <a:endParaRPr lang="ru-RU" sz="2400" b="1" dirty="0" smtClean="0"/>
                    </a:p>
                    <a:p>
                      <a:endParaRPr lang="ru-RU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400" b="1" dirty="0" smtClean="0"/>
                        <a:t>Число па </a:t>
                      </a:r>
                      <a:r>
                        <a:rPr lang="ru-RU" sz="2400" b="1" dirty="0" err="1" smtClean="0"/>
                        <a:t>циентов</a:t>
                      </a:r>
                      <a:r>
                        <a:rPr lang="ru-RU" sz="2400" b="1" dirty="0" smtClean="0"/>
                        <a:t>   с подо</a:t>
                      </a:r>
                    </a:p>
                    <a:p>
                      <a:r>
                        <a:rPr lang="ru-RU" sz="2400" b="1" dirty="0" smtClean="0"/>
                        <a:t>зрением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Установлены</a:t>
                      </a:r>
                    </a:p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11748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Факторы риска и предраковые       изменения</a:t>
                      </a:r>
                      <a:endParaRPr lang="ru-RU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Злок</a:t>
                      </a:r>
                      <a:r>
                        <a:rPr lang="ru-RU" b="1" dirty="0" smtClean="0"/>
                        <a:t>.</a:t>
                      </a:r>
                    </a:p>
                    <a:p>
                      <a:r>
                        <a:rPr lang="ru-RU" b="1" dirty="0" smtClean="0"/>
                        <a:t>опухоли</a:t>
                      </a:r>
                      <a:endParaRPr lang="ru-RU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63259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Кожа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</a:t>
                      </a:r>
                      <a:endParaRPr lang="ru-RU" b="1" dirty="0"/>
                    </a:p>
                  </a:txBody>
                  <a:tcPr/>
                </a:tc>
              </a:tr>
              <a:tr h="63259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Полость рта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</a:tr>
              <a:tr h="632591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Щитов.железа</a:t>
                      </a:r>
                      <a:endParaRPr lang="ru-RU" b="1" dirty="0" smtClean="0"/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</a:tr>
              <a:tr h="632591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Молоч.железа</a:t>
                      </a:r>
                      <a:endParaRPr lang="ru-RU" b="1" dirty="0" smtClean="0"/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138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136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</a:tr>
              <a:tr h="632591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Лимфат</a:t>
                      </a:r>
                      <a:r>
                        <a:rPr lang="ru-RU" b="1" dirty="0" smtClean="0"/>
                        <a:t>. узлы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-</a:t>
                      </a:r>
                      <a:endParaRPr lang="ru-RU" b="1" dirty="0"/>
                    </a:p>
                  </a:txBody>
                  <a:tcPr/>
                </a:tc>
              </a:tr>
              <a:tr h="60185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Итого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248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235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13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81929"/>
              </p:ext>
            </p:extLst>
          </p:nvPr>
        </p:nvGraphicFramePr>
        <p:xfrm>
          <a:off x="12774706" y="3671047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60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3028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Литература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19869"/>
            <a:ext cx="10515600" cy="338464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538163"/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38163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. Состояние онкологической помощи населению России в 2019 году (Под ред. А.Д.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Каприна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, В.В.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Старинского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, Г.В. Петровой). М.: МНИОИ им. П.А. Герцена, филиал ФГБУ «НМИРЦ» Минздрава России, 2020. </a:t>
            </a:r>
          </a:p>
          <a:p>
            <a:pPr marL="538163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2. Способ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ранней диагностики поверхностно распространяющихся меланом»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- Патент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на изобретение № 2716811 от 16 марта 2020 с приоритетом от 14 ноября 2019.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No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271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68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11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от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16.03. 2020,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Роспатент,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бюл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№8.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38163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3. Черенков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В.Г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.,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Пасевич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К.Г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Гулков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И.В.. Роботизированный интеллект в организации доврачебной диагностики риска опухолевых заболеваний// Российский онкологический журнал, т.25, №2, 20,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   с.72-75.</a:t>
            </a:r>
          </a:p>
          <a:p>
            <a:pPr marL="538163"/>
            <a:endParaRPr lang="en-US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97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4843</TotalTime>
  <Words>869</Words>
  <Application>Microsoft Office PowerPoint</Application>
  <PresentationFormat>Широкоэкранный</PresentationFormat>
  <Paragraphs>89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 Unicode MS</vt:lpstr>
      <vt:lpstr>Arial</vt:lpstr>
      <vt:lpstr>Arial Black</vt:lpstr>
      <vt:lpstr>Calibri</vt:lpstr>
      <vt:lpstr>Calibri Light</vt:lpstr>
      <vt:lpstr>Тема Office</vt:lpstr>
      <vt:lpstr>Пациент- ориентированные                      технологии в  диагностике факторов риска и  онкологических заболеваний  на доврачебном  этапе            «бережливых» поликлиник</vt:lpstr>
      <vt:lpstr>Проблемы и возможности онкологии</vt:lpstr>
      <vt:lpstr>Цель : выполнение определенных функции врача и повышение эффективности  выявления   факторов риска и ранних форм рака с использованием IТ технологий</vt:lpstr>
      <vt:lpstr>    Системный опрос с иллюстрациями  и ZOOM диагностикой </vt:lpstr>
      <vt:lpstr>Особое  внимание пигментным невусам, которые имеются у каждого!</vt:lpstr>
      <vt:lpstr> USB микроскопия пигментных элементов с «х до 100 и &gt;».  При симптомах «АБСД» окраска красителем и изучение структур на экране РК (Патент No                  271 68 11 от 2020</vt:lpstr>
      <vt:lpstr>Уреазный «дыхательный» тест на Helicobacter pylori – основной причины рака желудка</vt:lpstr>
      <vt:lpstr>Результаты предварительных испытаний </vt:lpstr>
      <vt:lpstr>Литература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Роботизированный комплекс для диагностики     факторов  риска и ранних форм рака на доврачебном этапе</dc:title>
  <dc:creator>Slava</dc:creator>
  <cp:lastModifiedBy>Slava</cp:lastModifiedBy>
  <cp:revision>258</cp:revision>
  <cp:lastPrinted>2021-12-25T06:12:40Z</cp:lastPrinted>
  <dcterms:created xsi:type="dcterms:W3CDTF">2021-10-08T12:32:19Z</dcterms:created>
  <dcterms:modified xsi:type="dcterms:W3CDTF">2022-03-09T13:47:42Z</dcterms:modified>
</cp:coreProperties>
</file>